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1" r:id="rId2"/>
    <p:sldId id="257" r:id="rId3"/>
    <p:sldId id="259" r:id="rId4"/>
    <p:sldId id="268" r:id="rId5"/>
    <p:sldId id="267" r:id="rId6"/>
    <p:sldId id="266" r:id="rId7"/>
    <p:sldId id="269" r:id="rId8"/>
    <p:sldId id="294" r:id="rId9"/>
    <p:sldId id="274" r:id="rId10"/>
    <p:sldId id="272" r:id="rId11"/>
    <p:sldId id="275" r:id="rId12"/>
    <p:sldId id="289" r:id="rId13"/>
    <p:sldId id="290" r:id="rId14"/>
    <p:sldId id="291" r:id="rId15"/>
    <p:sldId id="292" r:id="rId16"/>
    <p:sldId id="293" r:id="rId17"/>
    <p:sldId id="265" r:id="rId18"/>
    <p:sldId id="280" r:id="rId19"/>
    <p:sldId id="285" r:id="rId20"/>
    <p:sldId id="284" r:id="rId21"/>
    <p:sldId id="281" r:id="rId22"/>
    <p:sldId id="286" r:id="rId23"/>
    <p:sldId id="270" r:id="rId24"/>
    <p:sldId id="273" r:id="rId25"/>
    <p:sldId id="276" r:id="rId26"/>
    <p:sldId id="283" r:id="rId27"/>
    <p:sldId id="288" r:id="rId28"/>
    <p:sldId id="287" r:id="rId29"/>
    <p:sldId id="263" r:id="rId30"/>
    <p:sldId id="26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8E1D1F-1AA6-3BF8-A649-CC74B950191D}" v="201" dt="2025-08-14T02:37:10.665"/>
    <p1510:client id="{7E0DBE96-49FA-6BF9-83A6-68723B9B3748}" v="9" dt="2025-08-14T23:34:41.919"/>
    <p1510:client id="{9DCC4521-940E-A910-0F35-85855322447A}" v="186" dt="2025-08-15T00:12:33.685"/>
    <p1510:client id="{CB7E49FA-5234-7023-DD04-C550819ACC15}" v="359" dt="2025-08-15T00:15:57.580"/>
    <p1510:client id="{DA8C8E64-3034-5B25-EB1B-F316E3C85F35}" v="55" dt="2025-08-13T00:37:03.191"/>
    <p1510:client id="{DDAD0739-46E8-4894-9D67-9761BCE928D8}" v="794" dt="2025-08-15T00:15:23.399"/>
    <p1510:client id="{F3FBFD0F-831C-FC2F-D787-721EC3CE74B7}" v="352" dt="2025-08-14T01:52:26.9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6953D80-B926-422C-8570-3148991484AA}"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7DCEC-21FF-4ACD-BBE9-E29B9CC563CB}" type="slidenum">
              <a:rPr lang="en-US" smtClean="0"/>
              <a:t>‹#›</a:t>
            </a:fld>
            <a:endParaRPr lang="en-US"/>
          </a:p>
        </p:txBody>
      </p:sp>
    </p:spTree>
    <p:extLst>
      <p:ext uri="{BB962C8B-B14F-4D97-AF65-F5344CB8AC3E}">
        <p14:creationId xmlns:p14="http://schemas.microsoft.com/office/powerpoint/2010/main" val="2024170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953D80-B926-422C-8570-3148991484AA}"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7DCEC-21FF-4ACD-BBE9-E29B9CC563CB}" type="slidenum">
              <a:rPr lang="en-US" smtClean="0"/>
              <a:t>‹#›</a:t>
            </a:fld>
            <a:endParaRPr lang="en-US"/>
          </a:p>
        </p:txBody>
      </p:sp>
    </p:spTree>
    <p:extLst>
      <p:ext uri="{BB962C8B-B14F-4D97-AF65-F5344CB8AC3E}">
        <p14:creationId xmlns:p14="http://schemas.microsoft.com/office/powerpoint/2010/main" val="3639245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953D80-B926-422C-8570-3148991484AA}"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7DCEC-21FF-4ACD-BBE9-E29B9CC563CB}" type="slidenum">
              <a:rPr lang="en-US" smtClean="0"/>
              <a:t>‹#›</a:t>
            </a:fld>
            <a:endParaRPr lang="en-US"/>
          </a:p>
        </p:txBody>
      </p:sp>
    </p:spTree>
    <p:extLst>
      <p:ext uri="{BB962C8B-B14F-4D97-AF65-F5344CB8AC3E}">
        <p14:creationId xmlns:p14="http://schemas.microsoft.com/office/powerpoint/2010/main" val="4150785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953D80-B926-422C-8570-3148991484AA}"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7DCEC-21FF-4ACD-BBE9-E29B9CC563CB}" type="slidenum">
              <a:rPr lang="en-US" smtClean="0"/>
              <a:t>‹#›</a:t>
            </a:fld>
            <a:endParaRPr lang="en-US"/>
          </a:p>
        </p:txBody>
      </p:sp>
    </p:spTree>
    <p:extLst>
      <p:ext uri="{BB962C8B-B14F-4D97-AF65-F5344CB8AC3E}">
        <p14:creationId xmlns:p14="http://schemas.microsoft.com/office/powerpoint/2010/main" val="309410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953D80-B926-422C-8570-3148991484AA}"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7DCEC-21FF-4ACD-BBE9-E29B9CC563CB}" type="slidenum">
              <a:rPr lang="en-US" smtClean="0"/>
              <a:t>‹#›</a:t>
            </a:fld>
            <a:endParaRPr lang="en-US"/>
          </a:p>
        </p:txBody>
      </p:sp>
    </p:spTree>
    <p:extLst>
      <p:ext uri="{BB962C8B-B14F-4D97-AF65-F5344CB8AC3E}">
        <p14:creationId xmlns:p14="http://schemas.microsoft.com/office/powerpoint/2010/main" val="1323681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6953D80-B926-422C-8570-3148991484AA}" type="datetimeFigureOut">
              <a:rPr lang="en-US" smtClean="0"/>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7DCEC-21FF-4ACD-BBE9-E29B9CC563CB}" type="slidenum">
              <a:rPr lang="en-US" smtClean="0"/>
              <a:t>‹#›</a:t>
            </a:fld>
            <a:endParaRPr lang="en-US"/>
          </a:p>
        </p:txBody>
      </p:sp>
    </p:spTree>
    <p:extLst>
      <p:ext uri="{BB962C8B-B14F-4D97-AF65-F5344CB8AC3E}">
        <p14:creationId xmlns:p14="http://schemas.microsoft.com/office/powerpoint/2010/main" val="1831265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6953D80-B926-422C-8570-3148991484AA}" type="datetimeFigureOut">
              <a:rPr lang="en-US" smtClean="0"/>
              <a:t>8/20/2025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C7DCEC-21FF-4ACD-BBE9-E29B9CC563CB}" type="slidenum">
              <a:rPr lang="en-US" smtClean="0"/>
              <a:t>‹#›</a:t>
            </a:fld>
            <a:endParaRPr lang="en-US"/>
          </a:p>
        </p:txBody>
      </p:sp>
    </p:spTree>
    <p:extLst>
      <p:ext uri="{BB962C8B-B14F-4D97-AF65-F5344CB8AC3E}">
        <p14:creationId xmlns:p14="http://schemas.microsoft.com/office/powerpoint/2010/main" val="4206771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953D80-B926-422C-8570-3148991484AA}" type="datetimeFigureOut">
              <a:rPr lang="en-US" smtClean="0"/>
              <a:t>8/20/2025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C7DCEC-21FF-4ACD-BBE9-E29B9CC563CB}" type="slidenum">
              <a:rPr lang="en-US" smtClean="0"/>
              <a:t>‹#›</a:t>
            </a:fld>
            <a:endParaRPr lang="en-US"/>
          </a:p>
        </p:txBody>
      </p:sp>
    </p:spTree>
    <p:extLst>
      <p:ext uri="{BB962C8B-B14F-4D97-AF65-F5344CB8AC3E}">
        <p14:creationId xmlns:p14="http://schemas.microsoft.com/office/powerpoint/2010/main" val="810164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953D80-B926-422C-8570-3148991484AA}" type="datetimeFigureOut">
              <a:rPr lang="en-US" smtClean="0"/>
              <a:t>8/20/2025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C7DCEC-21FF-4ACD-BBE9-E29B9CC563CB}" type="slidenum">
              <a:rPr lang="en-US" smtClean="0"/>
              <a:t>‹#›</a:t>
            </a:fld>
            <a:endParaRPr lang="en-US"/>
          </a:p>
        </p:txBody>
      </p:sp>
    </p:spTree>
    <p:extLst>
      <p:ext uri="{BB962C8B-B14F-4D97-AF65-F5344CB8AC3E}">
        <p14:creationId xmlns:p14="http://schemas.microsoft.com/office/powerpoint/2010/main" val="1197320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953D80-B926-422C-8570-3148991484AA}" type="datetimeFigureOut">
              <a:rPr lang="en-US" smtClean="0"/>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7DCEC-21FF-4ACD-BBE9-E29B9CC563CB}" type="slidenum">
              <a:rPr lang="en-US" smtClean="0"/>
              <a:t>‹#›</a:t>
            </a:fld>
            <a:endParaRPr lang="en-US"/>
          </a:p>
        </p:txBody>
      </p:sp>
    </p:spTree>
    <p:extLst>
      <p:ext uri="{BB962C8B-B14F-4D97-AF65-F5344CB8AC3E}">
        <p14:creationId xmlns:p14="http://schemas.microsoft.com/office/powerpoint/2010/main" val="2454486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953D80-B926-422C-8570-3148991484AA}" type="datetimeFigureOut">
              <a:rPr lang="en-US" smtClean="0"/>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7DCEC-21FF-4ACD-BBE9-E29B9CC563CB}" type="slidenum">
              <a:rPr lang="en-US" smtClean="0"/>
              <a:t>‹#›</a:t>
            </a:fld>
            <a:endParaRPr lang="en-US"/>
          </a:p>
        </p:txBody>
      </p:sp>
    </p:spTree>
    <p:extLst>
      <p:ext uri="{BB962C8B-B14F-4D97-AF65-F5344CB8AC3E}">
        <p14:creationId xmlns:p14="http://schemas.microsoft.com/office/powerpoint/2010/main" val="952226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953D80-B926-422C-8570-3148991484AA}" type="datetimeFigureOut">
              <a:rPr lang="en-US" smtClean="0"/>
              <a:t>8/20/2025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C7DCEC-21FF-4ACD-BBE9-E29B9CC563CB}" type="slidenum">
              <a:rPr lang="en-US" smtClean="0"/>
              <a:t>‹#›</a:t>
            </a:fld>
            <a:endParaRPr lang="en-US"/>
          </a:p>
        </p:txBody>
      </p:sp>
    </p:spTree>
    <p:extLst>
      <p:ext uri="{BB962C8B-B14F-4D97-AF65-F5344CB8AC3E}">
        <p14:creationId xmlns:p14="http://schemas.microsoft.com/office/powerpoint/2010/main" val="409087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youtube.com/watch?v=VPRjCeoBqrI&amp;t=2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kaggle.com/datasets/fedesoriano/stellar-classification-dataset-sdss17/data"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Generated image">
            <a:extLst>
              <a:ext uri="{FF2B5EF4-FFF2-40B4-BE49-F238E27FC236}">
                <a16:creationId xmlns:a16="http://schemas.microsoft.com/office/drawing/2014/main" id="{0E954229-85D6-9C99-8D22-E410D27946FE}"/>
              </a:ext>
            </a:extLst>
          </p:cNvPr>
          <p:cNvPicPr>
            <a:picLocks noGrp="1" noChangeAspect="1"/>
          </p:cNvPicPr>
          <p:nvPr>
            <p:ph idx="1"/>
          </p:nvPr>
        </p:nvPicPr>
        <p:blipFill>
          <a:blip r:embed="rId2"/>
          <a:stretch>
            <a:fillRect/>
          </a:stretch>
        </p:blipFill>
        <p:spPr>
          <a:xfrm>
            <a:off x="2668753" y="1753"/>
            <a:ext cx="6863253" cy="6845736"/>
          </a:xfrm>
          <a:prstGeom prst="rect">
            <a:avLst/>
          </a:prstGeom>
        </p:spPr>
      </p:pic>
    </p:spTree>
    <p:extLst>
      <p:ext uri="{BB962C8B-B14F-4D97-AF65-F5344CB8AC3E}">
        <p14:creationId xmlns:p14="http://schemas.microsoft.com/office/powerpoint/2010/main" val="908361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6A111-2FAE-5FE4-FD76-EB80C0675D3C}"/>
              </a:ext>
            </a:extLst>
          </p:cNvPr>
          <p:cNvSpPr>
            <a:spLocks noGrp="1"/>
          </p:cNvSpPr>
          <p:nvPr>
            <p:ph type="title"/>
          </p:nvPr>
        </p:nvSpPr>
        <p:spPr/>
        <p:txBody>
          <a:bodyPr/>
          <a:lstStyle/>
          <a:p>
            <a:pPr algn="ctr"/>
            <a:r>
              <a:rPr lang="en-US">
                <a:ea typeface="Calibri Light"/>
                <a:cs typeface="Calibri Light"/>
              </a:rPr>
              <a:t>ER Model</a:t>
            </a:r>
          </a:p>
        </p:txBody>
      </p:sp>
      <p:pic>
        <p:nvPicPr>
          <p:cNvPr id="4" name="Content Placeholder 3" descr="A diagram of a diagram&#10;&#10;AI-generated content may be incorrect.">
            <a:extLst>
              <a:ext uri="{FF2B5EF4-FFF2-40B4-BE49-F238E27FC236}">
                <a16:creationId xmlns:a16="http://schemas.microsoft.com/office/drawing/2014/main" id="{7AAD0081-116D-EBE7-5BD8-C42ECA8574CA}"/>
              </a:ext>
            </a:extLst>
          </p:cNvPr>
          <p:cNvPicPr>
            <a:picLocks noGrp="1" noChangeAspect="1"/>
          </p:cNvPicPr>
          <p:nvPr>
            <p:ph idx="1"/>
          </p:nvPr>
        </p:nvPicPr>
        <p:blipFill>
          <a:blip r:embed="rId2"/>
          <a:stretch>
            <a:fillRect/>
          </a:stretch>
        </p:blipFill>
        <p:spPr>
          <a:xfrm>
            <a:off x="3104645" y="1720117"/>
            <a:ext cx="5994433" cy="4855430"/>
          </a:xfrm>
          <a:prstGeom prst="rect">
            <a:avLst/>
          </a:prstGeom>
        </p:spPr>
      </p:pic>
    </p:spTree>
    <p:extLst>
      <p:ext uri="{BB962C8B-B14F-4D97-AF65-F5344CB8AC3E}">
        <p14:creationId xmlns:p14="http://schemas.microsoft.com/office/powerpoint/2010/main" val="3456113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594E-DC46-EFFC-8A9E-C97E08EE613C}"/>
              </a:ext>
            </a:extLst>
          </p:cNvPr>
          <p:cNvSpPr>
            <a:spLocks noGrp="1"/>
          </p:cNvSpPr>
          <p:nvPr>
            <p:ph type="title"/>
          </p:nvPr>
        </p:nvSpPr>
        <p:spPr/>
        <p:txBody>
          <a:bodyPr/>
          <a:lstStyle/>
          <a:p>
            <a:pPr algn="ctr"/>
            <a:r>
              <a:rPr lang="en-US">
                <a:ea typeface="Calibri Light"/>
                <a:cs typeface="Calibri Light"/>
              </a:rPr>
              <a:t>Relational Model</a:t>
            </a:r>
          </a:p>
        </p:txBody>
      </p:sp>
      <p:pic>
        <p:nvPicPr>
          <p:cNvPr id="5" name="Picture 4" descr="A white background with black text&#10;&#10;AI-generated content may be incorrect.">
            <a:extLst>
              <a:ext uri="{FF2B5EF4-FFF2-40B4-BE49-F238E27FC236}">
                <a16:creationId xmlns:a16="http://schemas.microsoft.com/office/drawing/2014/main" id="{89625389-15B6-A674-B1A5-42FC5B787AEC}"/>
              </a:ext>
            </a:extLst>
          </p:cNvPr>
          <p:cNvPicPr>
            <a:picLocks noChangeAspect="1"/>
          </p:cNvPicPr>
          <p:nvPr/>
        </p:nvPicPr>
        <p:blipFill>
          <a:blip r:embed="rId2"/>
          <a:stretch>
            <a:fillRect/>
          </a:stretch>
        </p:blipFill>
        <p:spPr>
          <a:xfrm>
            <a:off x="626818" y="3255716"/>
            <a:ext cx="5311288" cy="1143734"/>
          </a:xfrm>
          <a:prstGeom prst="rect">
            <a:avLst/>
          </a:prstGeom>
        </p:spPr>
      </p:pic>
      <p:pic>
        <p:nvPicPr>
          <p:cNvPr id="6" name="Picture 5" descr="A white background with black text&#10;&#10;AI-generated content may be incorrect.">
            <a:extLst>
              <a:ext uri="{FF2B5EF4-FFF2-40B4-BE49-F238E27FC236}">
                <a16:creationId xmlns:a16="http://schemas.microsoft.com/office/drawing/2014/main" id="{8CBDB29E-2ADB-7AF0-8CC2-52B24B0D1FDC}"/>
              </a:ext>
            </a:extLst>
          </p:cNvPr>
          <p:cNvPicPr>
            <a:picLocks noChangeAspect="1"/>
          </p:cNvPicPr>
          <p:nvPr/>
        </p:nvPicPr>
        <p:blipFill>
          <a:blip r:embed="rId3"/>
          <a:stretch>
            <a:fillRect/>
          </a:stretch>
        </p:blipFill>
        <p:spPr>
          <a:xfrm>
            <a:off x="623521" y="4692894"/>
            <a:ext cx="5282712" cy="1587012"/>
          </a:xfrm>
          <a:prstGeom prst="rect">
            <a:avLst/>
          </a:prstGeom>
        </p:spPr>
      </p:pic>
      <p:pic>
        <p:nvPicPr>
          <p:cNvPr id="7" name="Picture 6" descr="A white background with black text&#10;&#10;AI-generated content may be incorrect.">
            <a:extLst>
              <a:ext uri="{FF2B5EF4-FFF2-40B4-BE49-F238E27FC236}">
                <a16:creationId xmlns:a16="http://schemas.microsoft.com/office/drawing/2014/main" id="{821A39DC-D808-79BE-E8BF-B93A8792058D}"/>
              </a:ext>
            </a:extLst>
          </p:cNvPr>
          <p:cNvPicPr>
            <a:picLocks noChangeAspect="1"/>
          </p:cNvPicPr>
          <p:nvPr/>
        </p:nvPicPr>
        <p:blipFill>
          <a:blip r:embed="rId4"/>
          <a:stretch>
            <a:fillRect/>
          </a:stretch>
        </p:blipFill>
        <p:spPr>
          <a:xfrm>
            <a:off x="626818" y="1465018"/>
            <a:ext cx="5311288" cy="1114426"/>
          </a:xfrm>
          <a:prstGeom prst="rect">
            <a:avLst/>
          </a:prstGeom>
        </p:spPr>
      </p:pic>
      <p:pic>
        <p:nvPicPr>
          <p:cNvPr id="8" name="Picture 7" descr="A white background with black text&#10;&#10;AI-generated content may be incorrect.">
            <a:extLst>
              <a:ext uri="{FF2B5EF4-FFF2-40B4-BE49-F238E27FC236}">
                <a16:creationId xmlns:a16="http://schemas.microsoft.com/office/drawing/2014/main" id="{99D95161-EFB0-A436-8027-BFE4A1DABB07}"/>
              </a:ext>
            </a:extLst>
          </p:cNvPr>
          <p:cNvPicPr>
            <a:picLocks noChangeAspect="1"/>
          </p:cNvPicPr>
          <p:nvPr/>
        </p:nvPicPr>
        <p:blipFill>
          <a:blip r:embed="rId5"/>
          <a:stretch>
            <a:fillRect/>
          </a:stretch>
        </p:blipFill>
        <p:spPr>
          <a:xfrm>
            <a:off x="6749562" y="1472712"/>
            <a:ext cx="5316415" cy="2095499"/>
          </a:xfrm>
          <a:prstGeom prst="rect">
            <a:avLst/>
          </a:prstGeom>
        </p:spPr>
      </p:pic>
      <p:pic>
        <p:nvPicPr>
          <p:cNvPr id="9" name="Picture 8" descr="A white background with black text&#10;&#10;AI-generated content may be incorrect.">
            <a:extLst>
              <a:ext uri="{FF2B5EF4-FFF2-40B4-BE49-F238E27FC236}">
                <a16:creationId xmlns:a16="http://schemas.microsoft.com/office/drawing/2014/main" id="{7F487696-F8DB-E7D8-867D-536716B3D4C1}"/>
              </a:ext>
            </a:extLst>
          </p:cNvPr>
          <p:cNvPicPr>
            <a:picLocks noChangeAspect="1"/>
          </p:cNvPicPr>
          <p:nvPr/>
        </p:nvPicPr>
        <p:blipFill>
          <a:blip r:embed="rId6"/>
          <a:stretch>
            <a:fillRect/>
          </a:stretch>
        </p:blipFill>
        <p:spPr>
          <a:xfrm>
            <a:off x="6781067" y="4395053"/>
            <a:ext cx="5265127" cy="1315183"/>
          </a:xfrm>
          <a:prstGeom prst="rect">
            <a:avLst/>
          </a:prstGeom>
        </p:spPr>
      </p:pic>
    </p:spTree>
    <p:extLst>
      <p:ext uri="{BB962C8B-B14F-4D97-AF65-F5344CB8AC3E}">
        <p14:creationId xmlns:p14="http://schemas.microsoft.com/office/powerpoint/2010/main" val="2963514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DBB07-7303-B329-35AC-901AC22C211B}"/>
              </a:ext>
            </a:extLst>
          </p:cNvPr>
          <p:cNvSpPr>
            <a:spLocks noGrp="1"/>
          </p:cNvSpPr>
          <p:nvPr>
            <p:ph type="title"/>
          </p:nvPr>
        </p:nvSpPr>
        <p:spPr/>
        <p:txBody>
          <a:bodyPr/>
          <a:lstStyle/>
          <a:p>
            <a:r>
              <a:rPr lang="en-US">
                <a:ea typeface="Calibri Light"/>
                <a:cs typeface="Calibri Light"/>
              </a:rPr>
              <a:t>Star</a:t>
            </a:r>
            <a:endParaRPr lang="en-US"/>
          </a:p>
        </p:txBody>
      </p:sp>
      <p:sp>
        <p:nvSpPr>
          <p:cNvPr id="3" name="Content Placeholder 2">
            <a:extLst>
              <a:ext uri="{FF2B5EF4-FFF2-40B4-BE49-F238E27FC236}">
                <a16:creationId xmlns:a16="http://schemas.microsoft.com/office/drawing/2014/main" id="{D02489B1-9596-5BA3-DEC0-7CD6E24E7FC5}"/>
              </a:ext>
            </a:extLst>
          </p:cNvPr>
          <p:cNvSpPr>
            <a:spLocks noGrp="1"/>
          </p:cNvSpPr>
          <p:nvPr>
            <p:ph idx="1"/>
          </p:nvPr>
        </p:nvSpPr>
        <p:spPr/>
        <p:txBody>
          <a:bodyPr vert="horz" lIns="91440" tIns="45720" rIns="91440" bIns="45720" rtlCol="0" anchor="t">
            <a:normAutofit/>
          </a:bodyPr>
          <a:lstStyle/>
          <a:p>
            <a:pPr>
              <a:buNone/>
            </a:pPr>
            <a:r>
              <a:rPr lang="en-US">
                <a:ea typeface="+mn-lt"/>
                <a:cs typeface="+mn-lt"/>
              </a:rPr>
              <a:t>CREATE TABLE Star(</a:t>
            </a:r>
          </a:p>
          <a:p>
            <a:pPr>
              <a:buNone/>
            </a:pPr>
            <a:r>
              <a:rPr lang="en-US">
                <a:ea typeface="+mn-lt"/>
                <a:cs typeface="+mn-lt"/>
              </a:rPr>
              <a:t>SSDS_OBJECT_ID BIGINT,</a:t>
            </a:r>
          </a:p>
          <a:p>
            <a:pPr>
              <a:buNone/>
            </a:pPr>
            <a:r>
              <a:rPr lang="en-US" err="1">
                <a:ea typeface="+mn-lt"/>
                <a:cs typeface="+mn-lt"/>
              </a:rPr>
              <a:t>Right_Ascension</a:t>
            </a:r>
            <a:r>
              <a:rPr lang="en-US">
                <a:ea typeface="+mn-lt"/>
                <a:cs typeface="+mn-lt"/>
              </a:rPr>
              <a:t> DOUBLE,</a:t>
            </a:r>
          </a:p>
          <a:p>
            <a:pPr>
              <a:buNone/>
            </a:pPr>
            <a:r>
              <a:rPr lang="en-US">
                <a:ea typeface="+mn-lt"/>
                <a:cs typeface="+mn-lt"/>
              </a:rPr>
              <a:t>Declination DOUBLE,</a:t>
            </a:r>
          </a:p>
          <a:p>
            <a:pPr>
              <a:buNone/>
            </a:pPr>
            <a:r>
              <a:rPr lang="en-US">
                <a:ea typeface="+mn-lt"/>
                <a:cs typeface="+mn-lt"/>
              </a:rPr>
              <a:t>Luminosity DOUBLE,</a:t>
            </a:r>
          </a:p>
          <a:p>
            <a:pPr>
              <a:buNone/>
            </a:pPr>
            <a:r>
              <a:rPr lang="en-US">
                <a:ea typeface="+mn-lt"/>
                <a:cs typeface="+mn-lt"/>
              </a:rPr>
              <a:t>primary key(SSDS_OBJECT_ID));</a:t>
            </a:r>
          </a:p>
          <a:p>
            <a:pPr marL="0" indent="0">
              <a:buNone/>
            </a:pPr>
            <a:endParaRPr lang="en-US">
              <a:ea typeface="Calibri"/>
              <a:cs typeface="Calibri"/>
            </a:endParaRPr>
          </a:p>
        </p:txBody>
      </p:sp>
    </p:spTree>
    <p:extLst>
      <p:ext uri="{BB962C8B-B14F-4D97-AF65-F5344CB8AC3E}">
        <p14:creationId xmlns:p14="http://schemas.microsoft.com/office/powerpoint/2010/main" val="3564349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DEDA8-8681-40A6-C7B1-5AFD624FE75F}"/>
              </a:ext>
            </a:extLst>
          </p:cNvPr>
          <p:cNvSpPr>
            <a:spLocks noGrp="1"/>
          </p:cNvSpPr>
          <p:nvPr>
            <p:ph type="title"/>
          </p:nvPr>
        </p:nvSpPr>
        <p:spPr/>
        <p:txBody>
          <a:bodyPr/>
          <a:lstStyle/>
          <a:p>
            <a:r>
              <a:rPr lang="en-US">
                <a:ea typeface="Calibri Light"/>
                <a:cs typeface="Calibri Light"/>
              </a:rPr>
              <a:t>User</a:t>
            </a:r>
            <a:endParaRPr lang="en-US"/>
          </a:p>
        </p:txBody>
      </p:sp>
      <p:sp>
        <p:nvSpPr>
          <p:cNvPr id="3" name="Content Placeholder 2">
            <a:extLst>
              <a:ext uri="{FF2B5EF4-FFF2-40B4-BE49-F238E27FC236}">
                <a16:creationId xmlns:a16="http://schemas.microsoft.com/office/drawing/2014/main" id="{4AFDFA04-91C5-3081-5387-36458C2959E7}"/>
              </a:ext>
            </a:extLst>
          </p:cNvPr>
          <p:cNvSpPr>
            <a:spLocks noGrp="1"/>
          </p:cNvSpPr>
          <p:nvPr>
            <p:ph idx="1"/>
          </p:nvPr>
        </p:nvSpPr>
        <p:spPr/>
        <p:txBody>
          <a:bodyPr vert="horz" lIns="91440" tIns="45720" rIns="91440" bIns="45720" rtlCol="0" anchor="t">
            <a:normAutofit/>
          </a:bodyPr>
          <a:lstStyle/>
          <a:p>
            <a:pPr>
              <a:buNone/>
            </a:pPr>
            <a:r>
              <a:rPr lang="en-US">
                <a:ea typeface="+mn-lt"/>
                <a:cs typeface="+mn-lt"/>
              </a:rPr>
              <a:t>CREATE TABLE User(</a:t>
            </a:r>
            <a:endParaRPr lang="en-US"/>
          </a:p>
          <a:p>
            <a:pPr>
              <a:buNone/>
            </a:pPr>
            <a:r>
              <a:rPr lang="en-US" err="1">
                <a:ea typeface="+mn-lt"/>
                <a:cs typeface="+mn-lt"/>
              </a:rPr>
              <a:t>User_ID</a:t>
            </a:r>
            <a:r>
              <a:rPr lang="en-US">
                <a:ea typeface="+mn-lt"/>
                <a:cs typeface="+mn-lt"/>
              </a:rPr>
              <a:t> BIGINT,</a:t>
            </a:r>
            <a:endParaRPr lang="en-US"/>
          </a:p>
          <a:p>
            <a:pPr>
              <a:buNone/>
            </a:pPr>
            <a:r>
              <a:rPr lang="en-US">
                <a:ea typeface="+mn-lt"/>
                <a:cs typeface="+mn-lt"/>
              </a:rPr>
              <a:t>Name varchar(255),</a:t>
            </a:r>
            <a:endParaRPr lang="en-US"/>
          </a:p>
          <a:p>
            <a:pPr>
              <a:buNone/>
            </a:pPr>
            <a:r>
              <a:rPr lang="en-US">
                <a:ea typeface="+mn-lt"/>
                <a:cs typeface="+mn-lt"/>
              </a:rPr>
              <a:t>Password varchar(255),</a:t>
            </a:r>
            <a:endParaRPr lang="en-US"/>
          </a:p>
          <a:p>
            <a:pPr>
              <a:buNone/>
            </a:pPr>
            <a:r>
              <a:rPr lang="en-US">
                <a:ea typeface="+mn-lt"/>
                <a:cs typeface="+mn-lt"/>
              </a:rPr>
              <a:t>primary key(</a:t>
            </a:r>
            <a:r>
              <a:rPr lang="en-US" err="1">
                <a:ea typeface="+mn-lt"/>
                <a:cs typeface="+mn-lt"/>
              </a:rPr>
              <a:t>User_ID</a:t>
            </a:r>
            <a:r>
              <a:rPr lang="en-US">
                <a:ea typeface="+mn-lt"/>
                <a:cs typeface="+mn-lt"/>
              </a:rPr>
              <a:t>));</a:t>
            </a:r>
            <a:endParaRPr lang="en-US"/>
          </a:p>
          <a:p>
            <a:pPr marL="0" indent="0">
              <a:buNone/>
            </a:pPr>
            <a:endParaRPr lang="en-US">
              <a:ea typeface="Calibri"/>
              <a:cs typeface="Calibri"/>
            </a:endParaRPr>
          </a:p>
        </p:txBody>
      </p:sp>
    </p:spTree>
    <p:extLst>
      <p:ext uri="{BB962C8B-B14F-4D97-AF65-F5344CB8AC3E}">
        <p14:creationId xmlns:p14="http://schemas.microsoft.com/office/powerpoint/2010/main" val="3444518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71ABF-E7F1-55BC-FE91-7B6C78C4FE16}"/>
              </a:ext>
            </a:extLst>
          </p:cNvPr>
          <p:cNvSpPr>
            <a:spLocks noGrp="1"/>
          </p:cNvSpPr>
          <p:nvPr>
            <p:ph type="title"/>
          </p:nvPr>
        </p:nvSpPr>
        <p:spPr/>
        <p:txBody>
          <a:bodyPr/>
          <a:lstStyle/>
          <a:p>
            <a:r>
              <a:rPr lang="en-US">
                <a:ea typeface="Calibri Light"/>
                <a:cs typeface="Calibri Light"/>
              </a:rPr>
              <a:t>Constellation</a:t>
            </a:r>
            <a:endParaRPr lang="en-US"/>
          </a:p>
        </p:txBody>
      </p:sp>
      <p:sp>
        <p:nvSpPr>
          <p:cNvPr id="3" name="Content Placeholder 2">
            <a:extLst>
              <a:ext uri="{FF2B5EF4-FFF2-40B4-BE49-F238E27FC236}">
                <a16:creationId xmlns:a16="http://schemas.microsoft.com/office/drawing/2014/main" id="{710B9B2F-EEFA-A100-23DF-199D62FDADC3}"/>
              </a:ext>
            </a:extLst>
          </p:cNvPr>
          <p:cNvSpPr>
            <a:spLocks noGrp="1"/>
          </p:cNvSpPr>
          <p:nvPr>
            <p:ph idx="1"/>
          </p:nvPr>
        </p:nvSpPr>
        <p:spPr/>
        <p:txBody>
          <a:bodyPr vert="horz" lIns="91440" tIns="45720" rIns="91440" bIns="45720" rtlCol="0" anchor="t">
            <a:normAutofit/>
          </a:bodyPr>
          <a:lstStyle/>
          <a:p>
            <a:pPr>
              <a:buNone/>
            </a:pPr>
            <a:r>
              <a:rPr lang="en-US">
                <a:ea typeface="+mn-lt"/>
                <a:cs typeface="+mn-lt"/>
              </a:rPr>
              <a:t>CREATE TABLE Constellation(</a:t>
            </a:r>
            <a:endParaRPr lang="en-US"/>
          </a:p>
          <a:p>
            <a:pPr>
              <a:buNone/>
            </a:pPr>
            <a:r>
              <a:rPr lang="en-US" err="1">
                <a:ea typeface="+mn-lt"/>
                <a:cs typeface="+mn-lt"/>
              </a:rPr>
              <a:t>Constellation_ID</a:t>
            </a:r>
            <a:r>
              <a:rPr lang="en-US">
                <a:ea typeface="+mn-lt"/>
                <a:cs typeface="+mn-lt"/>
              </a:rPr>
              <a:t> BIGINT,</a:t>
            </a:r>
            <a:endParaRPr lang="en-US"/>
          </a:p>
          <a:p>
            <a:pPr>
              <a:buNone/>
            </a:pPr>
            <a:r>
              <a:rPr lang="en-US">
                <a:ea typeface="+mn-lt"/>
                <a:cs typeface="+mn-lt"/>
              </a:rPr>
              <a:t>Name varchar(255),</a:t>
            </a:r>
            <a:endParaRPr lang="en-US"/>
          </a:p>
          <a:p>
            <a:pPr>
              <a:buNone/>
            </a:pPr>
            <a:r>
              <a:rPr lang="en-US">
                <a:ea typeface="+mn-lt"/>
                <a:cs typeface="+mn-lt"/>
              </a:rPr>
              <a:t>Creator BIGINT,</a:t>
            </a:r>
            <a:endParaRPr lang="en-US"/>
          </a:p>
          <a:p>
            <a:pPr>
              <a:buNone/>
            </a:pPr>
            <a:r>
              <a:rPr lang="en-US">
                <a:ea typeface="+mn-lt"/>
                <a:cs typeface="+mn-lt"/>
              </a:rPr>
              <a:t>primary key(</a:t>
            </a:r>
            <a:r>
              <a:rPr lang="en-US" err="1">
                <a:ea typeface="+mn-lt"/>
                <a:cs typeface="+mn-lt"/>
              </a:rPr>
              <a:t>Constellation_ID</a:t>
            </a:r>
            <a:r>
              <a:rPr lang="en-US">
                <a:ea typeface="+mn-lt"/>
                <a:cs typeface="+mn-lt"/>
              </a:rPr>
              <a:t>),</a:t>
            </a:r>
            <a:endParaRPr lang="en-US"/>
          </a:p>
          <a:p>
            <a:pPr>
              <a:buNone/>
            </a:pPr>
            <a:r>
              <a:rPr lang="en-US">
                <a:ea typeface="+mn-lt"/>
                <a:cs typeface="+mn-lt"/>
              </a:rPr>
              <a:t>FOREIGN KEY(Creator) REFERENCES User(</a:t>
            </a:r>
            <a:r>
              <a:rPr lang="en-US" err="1">
                <a:ea typeface="+mn-lt"/>
                <a:cs typeface="+mn-lt"/>
              </a:rPr>
              <a:t>User_ID</a:t>
            </a:r>
            <a:r>
              <a:rPr lang="en-US">
                <a:ea typeface="+mn-lt"/>
                <a:cs typeface="+mn-lt"/>
              </a:rPr>
              <a:t>) ON UPDATE CASCADE);</a:t>
            </a:r>
            <a:endParaRPr lang="en-US"/>
          </a:p>
          <a:p>
            <a:pPr marL="0" indent="0">
              <a:buNone/>
            </a:pPr>
            <a:endParaRPr lang="en-US">
              <a:ea typeface="Calibri"/>
              <a:cs typeface="Calibri"/>
            </a:endParaRPr>
          </a:p>
        </p:txBody>
      </p:sp>
    </p:spTree>
    <p:extLst>
      <p:ext uri="{BB962C8B-B14F-4D97-AF65-F5344CB8AC3E}">
        <p14:creationId xmlns:p14="http://schemas.microsoft.com/office/powerpoint/2010/main" val="2907365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0AB42-AEFB-405A-D80E-FE07DEEAE5B1}"/>
              </a:ext>
            </a:extLst>
          </p:cNvPr>
          <p:cNvSpPr>
            <a:spLocks noGrp="1"/>
          </p:cNvSpPr>
          <p:nvPr>
            <p:ph type="title"/>
          </p:nvPr>
        </p:nvSpPr>
        <p:spPr/>
        <p:txBody>
          <a:bodyPr/>
          <a:lstStyle/>
          <a:p>
            <a:r>
              <a:rPr lang="en-US" err="1">
                <a:ea typeface="Calibri Light"/>
                <a:cs typeface="Calibri Light"/>
              </a:rPr>
              <a:t>Star_link</a:t>
            </a:r>
            <a:endParaRPr lang="en-US" err="1"/>
          </a:p>
        </p:txBody>
      </p:sp>
      <p:sp>
        <p:nvSpPr>
          <p:cNvPr id="3" name="Content Placeholder 2">
            <a:extLst>
              <a:ext uri="{FF2B5EF4-FFF2-40B4-BE49-F238E27FC236}">
                <a16:creationId xmlns:a16="http://schemas.microsoft.com/office/drawing/2014/main" id="{91257E89-3072-7BCF-9329-4E5B0665E7E2}"/>
              </a:ext>
            </a:extLst>
          </p:cNvPr>
          <p:cNvSpPr>
            <a:spLocks noGrp="1"/>
          </p:cNvSpPr>
          <p:nvPr>
            <p:ph idx="1"/>
          </p:nvPr>
        </p:nvSpPr>
        <p:spPr/>
        <p:txBody>
          <a:bodyPr vert="horz" lIns="91440" tIns="45720" rIns="91440" bIns="45720" rtlCol="0" anchor="t">
            <a:normAutofit fontScale="92500" lnSpcReduction="10000"/>
          </a:bodyPr>
          <a:lstStyle/>
          <a:p>
            <a:pPr>
              <a:buNone/>
            </a:pPr>
            <a:r>
              <a:rPr lang="en-US">
                <a:ea typeface="+mn-lt"/>
                <a:cs typeface="+mn-lt"/>
              </a:rPr>
              <a:t>CREATE TABLE </a:t>
            </a:r>
            <a:r>
              <a:rPr lang="en-US" err="1">
                <a:ea typeface="+mn-lt"/>
                <a:cs typeface="+mn-lt"/>
              </a:rPr>
              <a:t>Star_link</a:t>
            </a:r>
            <a:r>
              <a:rPr lang="en-US">
                <a:ea typeface="+mn-lt"/>
                <a:cs typeface="+mn-lt"/>
              </a:rPr>
              <a:t>(</a:t>
            </a:r>
            <a:endParaRPr lang="en-US"/>
          </a:p>
          <a:p>
            <a:pPr>
              <a:buNone/>
            </a:pPr>
            <a:r>
              <a:rPr lang="en-US" err="1">
                <a:ea typeface="+mn-lt"/>
                <a:cs typeface="+mn-lt"/>
              </a:rPr>
              <a:t>Star_Link_ID</a:t>
            </a:r>
            <a:r>
              <a:rPr lang="en-US">
                <a:ea typeface="+mn-lt"/>
                <a:cs typeface="+mn-lt"/>
              </a:rPr>
              <a:t> BIGINT,</a:t>
            </a:r>
            <a:endParaRPr lang="en-US"/>
          </a:p>
          <a:p>
            <a:pPr>
              <a:buNone/>
            </a:pPr>
            <a:r>
              <a:rPr lang="en-US" err="1">
                <a:ea typeface="+mn-lt"/>
                <a:cs typeface="+mn-lt"/>
              </a:rPr>
              <a:t>Constellation_ID</a:t>
            </a:r>
            <a:r>
              <a:rPr lang="en-US">
                <a:ea typeface="+mn-lt"/>
                <a:cs typeface="+mn-lt"/>
              </a:rPr>
              <a:t> BIGINT,</a:t>
            </a:r>
            <a:endParaRPr lang="en-US"/>
          </a:p>
          <a:p>
            <a:pPr>
              <a:buNone/>
            </a:pPr>
            <a:r>
              <a:rPr lang="en-US" err="1">
                <a:ea typeface="+mn-lt"/>
                <a:cs typeface="+mn-lt"/>
              </a:rPr>
              <a:t>Star_A</a:t>
            </a:r>
            <a:r>
              <a:rPr lang="en-US">
                <a:ea typeface="+mn-lt"/>
                <a:cs typeface="+mn-lt"/>
              </a:rPr>
              <a:t> BIGINT,</a:t>
            </a:r>
            <a:endParaRPr lang="en-US"/>
          </a:p>
          <a:p>
            <a:pPr>
              <a:buNone/>
            </a:pPr>
            <a:r>
              <a:rPr lang="en-US" err="1">
                <a:ea typeface="+mn-lt"/>
                <a:cs typeface="+mn-lt"/>
              </a:rPr>
              <a:t>Star_B</a:t>
            </a:r>
            <a:r>
              <a:rPr lang="en-US">
                <a:ea typeface="+mn-lt"/>
                <a:cs typeface="+mn-lt"/>
              </a:rPr>
              <a:t> BIGINT,</a:t>
            </a:r>
            <a:endParaRPr lang="en-US"/>
          </a:p>
          <a:p>
            <a:pPr>
              <a:buNone/>
            </a:pPr>
            <a:r>
              <a:rPr lang="en-US">
                <a:ea typeface="+mn-lt"/>
                <a:cs typeface="+mn-lt"/>
              </a:rPr>
              <a:t>primary key(</a:t>
            </a:r>
            <a:r>
              <a:rPr lang="en-US" err="1">
                <a:ea typeface="+mn-lt"/>
                <a:cs typeface="+mn-lt"/>
              </a:rPr>
              <a:t>Star_Link_ID</a:t>
            </a:r>
            <a:r>
              <a:rPr lang="en-US">
                <a:ea typeface="+mn-lt"/>
                <a:cs typeface="+mn-lt"/>
              </a:rPr>
              <a:t>),</a:t>
            </a:r>
            <a:endParaRPr lang="en-US"/>
          </a:p>
          <a:p>
            <a:pPr>
              <a:buNone/>
            </a:pPr>
            <a:r>
              <a:rPr lang="en-US">
                <a:ea typeface="+mn-lt"/>
                <a:cs typeface="+mn-lt"/>
              </a:rPr>
              <a:t>FOREIGN KEY(</a:t>
            </a:r>
            <a:r>
              <a:rPr lang="en-US" err="1">
                <a:ea typeface="+mn-lt"/>
                <a:cs typeface="+mn-lt"/>
              </a:rPr>
              <a:t>Constellation_ID</a:t>
            </a:r>
            <a:r>
              <a:rPr lang="en-US">
                <a:ea typeface="+mn-lt"/>
                <a:cs typeface="+mn-lt"/>
              </a:rPr>
              <a:t>) REFERENCES Constellation(</a:t>
            </a:r>
            <a:r>
              <a:rPr lang="en-US" err="1">
                <a:ea typeface="+mn-lt"/>
                <a:cs typeface="+mn-lt"/>
              </a:rPr>
              <a:t>Constellation_ID</a:t>
            </a:r>
            <a:r>
              <a:rPr lang="en-US">
                <a:ea typeface="+mn-lt"/>
                <a:cs typeface="+mn-lt"/>
              </a:rPr>
              <a:t>) ON UPDATE CASCADE,</a:t>
            </a:r>
            <a:endParaRPr lang="en-US"/>
          </a:p>
          <a:p>
            <a:pPr>
              <a:buNone/>
            </a:pPr>
            <a:r>
              <a:rPr lang="en-US">
                <a:ea typeface="+mn-lt"/>
                <a:cs typeface="+mn-lt"/>
              </a:rPr>
              <a:t>FOREIGN KEY(</a:t>
            </a:r>
            <a:r>
              <a:rPr lang="en-US" err="1">
                <a:ea typeface="+mn-lt"/>
                <a:cs typeface="+mn-lt"/>
              </a:rPr>
              <a:t>Star_A</a:t>
            </a:r>
            <a:r>
              <a:rPr lang="en-US">
                <a:ea typeface="+mn-lt"/>
                <a:cs typeface="+mn-lt"/>
              </a:rPr>
              <a:t>) REFERENCES Star(</a:t>
            </a:r>
            <a:r>
              <a:rPr lang="en-US" err="1">
                <a:ea typeface="+mn-lt"/>
                <a:cs typeface="+mn-lt"/>
              </a:rPr>
              <a:t>SSDS_Object_ID</a:t>
            </a:r>
            <a:r>
              <a:rPr lang="en-US">
                <a:ea typeface="+mn-lt"/>
                <a:cs typeface="+mn-lt"/>
              </a:rPr>
              <a:t>),</a:t>
            </a:r>
            <a:endParaRPr lang="en-US"/>
          </a:p>
          <a:p>
            <a:pPr>
              <a:buNone/>
            </a:pPr>
            <a:r>
              <a:rPr lang="en-US">
                <a:ea typeface="+mn-lt"/>
                <a:cs typeface="+mn-lt"/>
              </a:rPr>
              <a:t>FOREIGN KEY(</a:t>
            </a:r>
            <a:r>
              <a:rPr lang="en-US" err="1">
                <a:ea typeface="+mn-lt"/>
                <a:cs typeface="+mn-lt"/>
              </a:rPr>
              <a:t>Star_B</a:t>
            </a:r>
            <a:r>
              <a:rPr lang="en-US">
                <a:ea typeface="+mn-lt"/>
                <a:cs typeface="+mn-lt"/>
              </a:rPr>
              <a:t>) REFERENCES Star(</a:t>
            </a:r>
            <a:r>
              <a:rPr lang="en-US" err="1">
                <a:ea typeface="+mn-lt"/>
                <a:cs typeface="+mn-lt"/>
              </a:rPr>
              <a:t>SSDS_Object</a:t>
            </a:r>
            <a:endParaRPr lang="en-US" err="1"/>
          </a:p>
          <a:p>
            <a:pPr marL="0" indent="0">
              <a:buNone/>
            </a:pPr>
            <a:endParaRPr lang="en-US">
              <a:ea typeface="Calibri"/>
              <a:cs typeface="Calibri"/>
            </a:endParaRPr>
          </a:p>
        </p:txBody>
      </p:sp>
    </p:spTree>
    <p:extLst>
      <p:ext uri="{BB962C8B-B14F-4D97-AF65-F5344CB8AC3E}">
        <p14:creationId xmlns:p14="http://schemas.microsoft.com/office/powerpoint/2010/main" val="1021787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8CD73-15B6-50E1-1916-B9823609A963}"/>
              </a:ext>
            </a:extLst>
          </p:cNvPr>
          <p:cNvSpPr>
            <a:spLocks noGrp="1"/>
          </p:cNvSpPr>
          <p:nvPr>
            <p:ph type="title"/>
          </p:nvPr>
        </p:nvSpPr>
        <p:spPr/>
        <p:txBody>
          <a:bodyPr/>
          <a:lstStyle/>
          <a:p>
            <a:r>
              <a:rPr lang="en-US">
                <a:ea typeface="Calibri Light"/>
                <a:cs typeface="Calibri Light"/>
              </a:rPr>
              <a:t>Shared</a:t>
            </a:r>
            <a:endParaRPr lang="en-US"/>
          </a:p>
        </p:txBody>
      </p:sp>
      <p:sp>
        <p:nvSpPr>
          <p:cNvPr id="3" name="Content Placeholder 2">
            <a:extLst>
              <a:ext uri="{FF2B5EF4-FFF2-40B4-BE49-F238E27FC236}">
                <a16:creationId xmlns:a16="http://schemas.microsoft.com/office/drawing/2014/main" id="{F6D12BD8-2507-78CB-F6D0-02A7800EE7D6}"/>
              </a:ext>
            </a:extLst>
          </p:cNvPr>
          <p:cNvSpPr>
            <a:spLocks noGrp="1"/>
          </p:cNvSpPr>
          <p:nvPr>
            <p:ph idx="1"/>
          </p:nvPr>
        </p:nvSpPr>
        <p:spPr/>
        <p:txBody>
          <a:bodyPr vert="horz" lIns="91440" tIns="45720" rIns="91440" bIns="45720" rtlCol="0" anchor="t">
            <a:normAutofit/>
          </a:bodyPr>
          <a:lstStyle/>
          <a:p>
            <a:pPr>
              <a:buNone/>
            </a:pPr>
            <a:r>
              <a:rPr lang="en-US">
                <a:ea typeface="+mn-lt"/>
                <a:cs typeface="+mn-lt"/>
              </a:rPr>
              <a:t>CREATE TABLE Shared(</a:t>
            </a:r>
            <a:endParaRPr lang="en-US"/>
          </a:p>
          <a:p>
            <a:pPr>
              <a:buNone/>
            </a:pPr>
            <a:r>
              <a:rPr lang="en-US" err="1">
                <a:ea typeface="+mn-lt"/>
                <a:cs typeface="+mn-lt"/>
              </a:rPr>
              <a:t>Constellation_ID</a:t>
            </a:r>
            <a:r>
              <a:rPr lang="en-US">
                <a:ea typeface="+mn-lt"/>
                <a:cs typeface="+mn-lt"/>
              </a:rPr>
              <a:t> BIGINT,</a:t>
            </a:r>
            <a:endParaRPr lang="en-US"/>
          </a:p>
          <a:p>
            <a:pPr>
              <a:buNone/>
            </a:pPr>
            <a:r>
              <a:rPr lang="en-US" err="1">
                <a:ea typeface="+mn-lt"/>
                <a:cs typeface="+mn-lt"/>
              </a:rPr>
              <a:t>User_ID</a:t>
            </a:r>
            <a:r>
              <a:rPr lang="en-US">
                <a:ea typeface="+mn-lt"/>
                <a:cs typeface="+mn-lt"/>
              </a:rPr>
              <a:t> BIGINT,</a:t>
            </a:r>
            <a:endParaRPr lang="en-US"/>
          </a:p>
          <a:p>
            <a:pPr>
              <a:buNone/>
            </a:pPr>
            <a:r>
              <a:rPr lang="en-US">
                <a:ea typeface="+mn-lt"/>
                <a:cs typeface="+mn-lt"/>
              </a:rPr>
              <a:t>primary key(</a:t>
            </a:r>
            <a:r>
              <a:rPr lang="en-US" err="1">
                <a:ea typeface="+mn-lt"/>
                <a:cs typeface="+mn-lt"/>
              </a:rPr>
              <a:t>Constellation_ID</a:t>
            </a:r>
            <a:r>
              <a:rPr lang="en-US">
                <a:ea typeface="+mn-lt"/>
                <a:cs typeface="+mn-lt"/>
              </a:rPr>
              <a:t>, </a:t>
            </a:r>
            <a:r>
              <a:rPr lang="en-US" err="1">
                <a:ea typeface="+mn-lt"/>
                <a:cs typeface="+mn-lt"/>
              </a:rPr>
              <a:t>User_ID</a:t>
            </a:r>
            <a:r>
              <a:rPr lang="en-US">
                <a:ea typeface="+mn-lt"/>
                <a:cs typeface="+mn-lt"/>
              </a:rPr>
              <a:t>),</a:t>
            </a:r>
            <a:endParaRPr lang="en-US"/>
          </a:p>
          <a:p>
            <a:pPr>
              <a:buNone/>
            </a:pPr>
            <a:r>
              <a:rPr lang="en-US">
                <a:ea typeface="+mn-lt"/>
                <a:cs typeface="+mn-lt"/>
              </a:rPr>
              <a:t>FOREIGN KEY(</a:t>
            </a:r>
            <a:r>
              <a:rPr lang="en-US" err="1">
                <a:ea typeface="+mn-lt"/>
                <a:cs typeface="+mn-lt"/>
              </a:rPr>
              <a:t>Constellation_ID</a:t>
            </a:r>
            <a:r>
              <a:rPr lang="en-US">
                <a:ea typeface="+mn-lt"/>
                <a:cs typeface="+mn-lt"/>
              </a:rPr>
              <a:t>) REFERENCES Constellation(</a:t>
            </a:r>
            <a:r>
              <a:rPr lang="en-US" err="1">
                <a:ea typeface="+mn-lt"/>
                <a:cs typeface="+mn-lt"/>
              </a:rPr>
              <a:t>Constellation_ID</a:t>
            </a:r>
            <a:r>
              <a:rPr lang="en-US">
                <a:ea typeface="+mn-lt"/>
                <a:cs typeface="+mn-lt"/>
              </a:rPr>
              <a:t>) ON UPDATE CASCADE,</a:t>
            </a:r>
            <a:endParaRPr lang="en-US"/>
          </a:p>
          <a:p>
            <a:pPr>
              <a:buNone/>
            </a:pPr>
            <a:r>
              <a:rPr lang="en-US">
                <a:ea typeface="+mn-lt"/>
                <a:cs typeface="+mn-lt"/>
              </a:rPr>
              <a:t>FOREIGN KEY(</a:t>
            </a:r>
            <a:r>
              <a:rPr lang="en-US" err="1">
                <a:ea typeface="+mn-lt"/>
                <a:cs typeface="+mn-lt"/>
              </a:rPr>
              <a:t>User_ID</a:t>
            </a:r>
            <a:r>
              <a:rPr lang="en-US">
                <a:ea typeface="+mn-lt"/>
                <a:cs typeface="+mn-lt"/>
              </a:rPr>
              <a:t>) REFERENCES User(</a:t>
            </a:r>
            <a:r>
              <a:rPr lang="en-US" err="1">
                <a:ea typeface="+mn-lt"/>
                <a:cs typeface="+mn-lt"/>
              </a:rPr>
              <a:t>User_ID</a:t>
            </a:r>
            <a:r>
              <a:rPr lang="en-US">
                <a:ea typeface="+mn-lt"/>
                <a:cs typeface="+mn-lt"/>
              </a:rPr>
              <a:t>) ON UPDATE CASCADE);</a:t>
            </a:r>
            <a:endParaRPr lang="en-US"/>
          </a:p>
          <a:p>
            <a:pPr marL="0" indent="0">
              <a:buNone/>
            </a:pPr>
            <a:endParaRPr lang="en-US">
              <a:ea typeface="Calibri"/>
              <a:cs typeface="Calibri"/>
            </a:endParaRPr>
          </a:p>
        </p:txBody>
      </p:sp>
    </p:spTree>
    <p:extLst>
      <p:ext uri="{BB962C8B-B14F-4D97-AF65-F5344CB8AC3E}">
        <p14:creationId xmlns:p14="http://schemas.microsoft.com/office/powerpoint/2010/main" val="731807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4134-F67A-884E-5C66-932750161A9D}"/>
              </a:ext>
            </a:extLst>
          </p:cNvPr>
          <p:cNvSpPr>
            <a:spLocks noGrp="1"/>
          </p:cNvSpPr>
          <p:nvPr>
            <p:ph type="title"/>
          </p:nvPr>
        </p:nvSpPr>
        <p:spPr/>
        <p:txBody>
          <a:bodyPr/>
          <a:lstStyle/>
          <a:p>
            <a:endParaRPr lang="en-US"/>
          </a:p>
        </p:txBody>
      </p:sp>
      <p:pic>
        <p:nvPicPr>
          <p:cNvPr id="4" name="Content Placeholder 3" descr="Generated image">
            <a:extLst>
              <a:ext uri="{FF2B5EF4-FFF2-40B4-BE49-F238E27FC236}">
                <a16:creationId xmlns:a16="http://schemas.microsoft.com/office/drawing/2014/main" id="{5898C6BA-09DF-E48D-16B0-09C8241A3D25}"/>
              </a:ext>
            </a:extLst>
          </p:cNvPr>
          <p:cNvPicPr>
            <a:picLocks noGrp="1" noChangeAspect="1"/>
          </p:cNvPicPr>
          <p:nvPr>
            <p:ph idx="1"/>
          </p:nvPr>
        </p:nvPicPr>
        <p:blipFill>
          <a:blip r:embed="rId2"/>
          <a:stretch>
            <a:fillRect/>
          </a:stretch>
        </p:blipFill>
        <p:spPr>
          <a:xfrm>
            <a:off x="2683462" y="-7591"/>
            <a:ext cx="6825076" cy="6869249"/>
          </a:xfrm>
          <a:prstGeom prst="rect">
            <a:avLst/>
          </a:prstGeom>
        </p:spPr>
      </p:pic>
    </p:spTree>
    <p:extLst>
      <p:ext uri="{BB962C8B-B14F-4D97-AF65-F5344CB8AC3E}">
        <p14:creationId xmlns:p14="http://schemas.microsoft.com/office/powerpoint/2010/main" val="1793666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94A61-D32E-16B0-64C7-7784E20F4318}"/>
              </a:ext>
            </a:extLst>
          </p:cNvPr>
          <p:cNvSpPr>
            <a:spLocks noGrp="1"/>
          </p:cNvSpPr>
          <p:nvPr>
            <p:ph type="title"/>
          </p:nvPr>
        </p:nvSpPr>
        <p:spPr/>
        <p:txBody>
          <a:bodyPr/>
          <a:lstStyle/>
          <a:p>
            <a:r>
              <a:rPr lang="en-US">
                <a:ea typeface="Calibri Light"/>
                <a:cs typeface="Calibri Light"/>
              </a:rPr>
              <a:t>Selecting stars</a:t>
            </a:r>
            <a:endParaRPr lang="en-US"/>
          </a:p>
        </p:txBody>
      </p:sp>
      <p:pic>
        <p:nvPicPr>
          <p:cNvPr id="4" name="Content Placeholder 3" descr="A screenshot of a map&#10;&#10;AI-generated content may be incorrect.">
            <a:extLst>
              <a:ext uri="{FF2B5EF4-FFF2-40B4-BE49-F238E27FC236}">
                <a16:creationId xmlns:a16="http://schemas.microsoft.com/office/drawing/2014/main" id="{DABFCFC3-578C-8783-7968-FDB959DA7E6A}"/>
              </a:ext>
            </a:extLst>
          </p:cNvPr>
          <p:cNvPicPr>
            <a:picLocks noGrp="1" noChangeAspect="1"/>
          </p:cNvPicPr>
          <p:nvPr>
            <p:ph idx="1"/>
          </p:nvPr>
        </p:nvPicPr>
        <p:blipFill>
          <a:blip r:embed="rId2"/>
          <a:stretch>
            <a:fillRect/>
          </a:stretch>
        </p:blipFill>
        <p:spPr>
          <a:xfrm>
            <a:off x="2574324" y="1825625"/>
            <a:ext cx="7043352" cy="4351338"/>
          </a:xfrm>
          <a:prstGeom prst="rect">
            <a:avLst/>
          </a:prstGeom>
        </p:spPr>
      </p:pic>
    </p:spTree>
    <p:extLst>
      <p:ext uri="{BB962C8B-B14F-4D97-AF65-F5344CB8AC3E}">
        <p14:creationId xmlns:p14="http://schemas.microsoft.com/office/powerpoint/2010/main" val="2190680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621A9-4AD5-EA5B-C9B4-205F3E0275A3}"/>
              </a:ext>
            </a:extLst>
          </p:cNvPr>
          <p:cNvSpPr>
            <a:spLocks noGrp="1"/>
          </p:cNvSpPr>
          <p:nvPr>
            <p:ph type="title"/>
          </p:nvPr>
        </p:nvSpPr>
        <p:spPr/>
        <p:txBody>
          <a:bodyPr/>
          <a:lstStyle/>
          <a:p>
            <a:r>
              <a:rPr lang="en-US">
                <a:ea typeface="Calibri Light"/>
                <a:cs typeface="Calibri Light"/>
              </a:rPr>
              <a:t>Controlling the UI</a:t>
            </a:r>
            <a:endParaRPr lang="en-US"/>
          </a:p>
        </p:txBody>
      </p:sp>
      <p:pic>
        <p:nvPicPr>
          <p:cNvPr id="4" name="Content Placeholder 3">
            <a:extLst>
              <a:ext uri="{FF2B5EF4-FFF2-40B4-BE49-F238E27FC236}">
                <a16:creationId xmlns:a16="http://schemas.microsoft.com/office/drawing/2014/main" id="{56A71629-FC08-9AE5-767C-7EACC1DFF231}"/>
              </a:ext>
            </a:extLst>
          </p:cNvPr>
          <p:cNvPicPr>
            <a:picLocks noGrp="1" noChangeAspect="1"/>
          </p:cNvPicPr>
          <p:nvPr>
            <p:ph idx="1"/>
          </p:nvPr>
        </p:nvPicPr>
        <p:blipFill>
          <a:blip r:embed="rId2"/>
          <a:stretch>
            <a:fillRect/>
          </a:stretch>
        </p:blipFill>
        <p:spPr>
          <a:xfrm>
            <a:off x="2574324" y="1825625"/>
            <a:ext cx="7043352" cy="4351338"/>
          </a:xfrm>
          <a:prstGeom prst="rect">
            <a:avLst/>
          </a:prstGeom>
        </p:spPr>
      </p:pic>
    </p:spTree>
    <p:extLst>
      <p:ext uri="{BB962C8B-B14F-4D97-AF65-F5344CB8AC3E}">
        <p14:creationId xmlns:p14="http://schemas.microsoft.com/office/powerpoint/2010/main" val="1076676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ea typeface="Calibri Light"/>
                <a:cs typeface="Calibri Light"/>
              </a:rPr>
              <a:t>Agenda</a:t>
            </a:r>
            <a:endParaRPr lang="en-US"/>
          </a:p>
        </p:txBody>
      </p:sp>
      <p:sp>
        <p:nvSpPr>
          <p:cNvPr id="3" name="Content Placeholder 2"/>
          <p:cNvSpPr>
            <a:spLocks noGrp="1"/>
          </p:cNvSpPr>
          <p:nvPr>
            <p:ph idx="1"/>
          </p:nvPr>
        </p:nvSpPr>
        <p:spPr>
          <a:xfrm>
            <a:off x="838200" y="1715558"/>
            <a:ext cx="10515600" cy="4351338"/>
          </a:xfrm>
        </p:spPr>
        <p:txBody>
          <a:bodyPr vert="horz" lIns="91440" tIns="45720" rIns="91440" bIns="45720" rtlCol="0" anchor="t">
            <a:normAutofit/>
          </a:bodyPr>
          <a:lstStyle/>
          <a:p>
            <a:pPr marL="514350" indent="-514350">
              <a:buAutoNum type="arabicPeriod"/>
            </a:pPr>
            <a:r>
              <a:rPr lang="en-US"/>
              <a:t> Application description</a:t>
            </a:r>
          </a:p>
          <a:p>
            <a:pPr>
              <a:buAutoNum type="arabicPeriod"/>
            </a:pPr>
            <a:r>
              <a:rPr lang="en-US"/>
              <a:t>    Implementation </a:t>
            </a:r>
            <a:endParaRPr lang="en-US">
              <a:ea typeface="Calibri"/>
              <a:cs typeface="Calibri"/>
            </a:endParaRPr>
          </a:p>
          <a:p>
            <a:pPr>
              <a:buAutoNum type="arabicPeriod"/>
            </a:pPr>
            <a:r>
              <a:rPr lang="en-US"/>
              <a:t>    Demonstration</a:t>
            </a:r>
            <a:endParaRPr lang="en-US">
              <a:ea typeface="Calibri"/>
              <a:cs typeface="Calibri"/>
            </a:endParaRPr>
          </a:p>
          <a:p>
            <a:pPr>
              <a:buAutoNum type="arabicPeriod"/>
            </a:pPr>
            <a:r>
              <a:rPr lang="en-US"/>
              <a:t>    Evaluation</a:t>
            </a:r>
            <a:endParaRPr lang="en-US">
              <a:ea typeface="Calibri"/>
              <a:cs typeface="Calibri"/>
            </a:endParaRPr>
          </a:p>
          <a:p>
            <a:pPr>
              <a:buAutoNum type="arabicPeriod"/>
            </a:pPr>
            <a:r>
              <a:rPr lang="en-US"/>
              <a:t>    Conclusion</a:t>
            </a:r>
            <a:endParaRPr lang="en-US">
              <a:ea typeface="Calibri"/>
              <a:cs typeface="Calibri"/>
            </a:endParaRPr>
          </a:p>
          <a:p>
            <a:pPr marL="0" indent="0">
              <a:buNone/>
            </a:pPr>
            <a:endParaRPr lang="en-US"/>
          </a:p>
        </p:txBody>
      </p:sp>
    </p:spTree>
    <p:extLst>
      <p:ext uri="{BB962C8B-B14F-4D97-AF65-F5344CB8AC3E}">
        <p14:creationId xmlns:p14="http://schemas.microsoft.com/office/powerpoint/2010/main" val="1698206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228BC-9F43-2E0A-E602-14C4DD754BAE}"/>
              </a:ext>
            </a:extLst>
          </p:cNvPr>
          <p:cNvSpPr>
            <a:spLocks noGrp="1"/>
          </p:cNvSpPr>
          <p:nvPr>
            <p:ph type="title"/>
          </p:nvPr>
        </p:nvSpPr>
        <p:spPr/>
        <p:txBody>
          <a:bodyPr/>
          <a:lstStyle/>
          <a:p>
            <a:r>
              <a:rPr lang="en-US">
                <a:ea typeface="Calibri Light"/>
                <a:cs typeface="Calibri Light"/>
              </a:rPr>
              <a:t>Signing up for an account</a:t>
            </a:r>
            <a:endParaRPr lang="en-US"/>
          </a:p>
        </p:txBody>
      </p:sp>
      <p:pic>
        <p:nvPicPr>
          <p:cNvPr id="4" name="Content Placeholder 3" descr="A screenshot of a computer screen&#10;&#10;AI-generated content may be incorrect.">
            <a:extLst>
              <a:ext uri="{FF2B5EF4-FFF2-40B4-BE49-F238E27FC236}">
                <a16:creationId xmlns:a16="http://schemas.microsoft.com/office/drawing/2014/main" id="{A8B83A18-D01A-A728-732E-B71A93F4AC77}"/>
              </a:ext>
            </a:extLst>
          </p:cNvPr>
          <p:cNvPicPr>
            <a:picLocks noGrp="1" noChangeAspect="1"/>
          </p:cNvPicPr>
          <p:nvPr>
            <p:ph idx="1"/>
          </p:nvPr>
        </p:nvPicPr>
        <p:blipFill>
          <a:blip r:embed="rId2"/>
          <a:stretch>
            <a:fillRect/>
          </a:stretch>
        </p:blipFill>
        <p:spPr>
          <a:xfrm>
            <a:off x="2574324" y="1825625"/>
            <a:ext cx="7043352" cy="4351338"/>
          </a:xfrm>
          <a:prstGeom prst="rect">
            <a:avLst/>
          </a:prstGeom>
        </p:spPr>
      </p:pic>
    </p:spTree>
    <p:extLst>
      <p:ext uri="{BB962C8B-B14F-4D97-AF65-F5344CB8AC3E}">
        <p14:creationId xmlns:p14="http://schemas.microsoft.com/office/powerpoint/2010/main" val="3927651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80216-7DDB-F2FB-0FA6-72CDA66D2F47}"/>
              </a:ext>
            </a:extLst>
          </p:cNvPr>
          <p:cNvSpPr>
            <a:spLocks noGrp="1"/>
          </p:cNvSpPr>
          <p:nvPr>
            <p:ph type="title"/>
          </p:nvPr>
        </p:nvSpPr>
        <p:spPr/>
        <p:txBody>
          <a:bodyPr/>
          <a:lstStyle/>
          <a:p>
            <a:r>
              <a:rPr lang="en-US">
                <a:ea typeface="Calibri Light"/>
                <a:cs typeface="Calibri Light"/>
              </a:rPr>
              <a:t>Logging in</a:t>
            </a:r>
            <a:endParaRPr lang="en-US"/>
          </a:p>
        </p:txBody>
      </p:sp>
      <p:pic>
        <p:nvPicPr>
          <p:cNvPr id="4" name="Content Placeholder 3" descr="A drawing of a bird on a map&#10;&#10;AI-generated content may be incorrect.">
            <a:extLst>
              <a:ext uri="{FF2B5EF4-FFF2-40B4-BE49-F238E27FC236}">
                <a16:creationId xmlns:a16="http://schemas.microsoft.com/office/drawing/2014/main" id="{10ED542A-C95E-168A-8FCD-C383B30A9D1B}"/>
              </a:ext>
            </a:extLst>
          </p:cNvPr>
          <p:cNvPicPr>
            <a:picLocks noGrp="1" noChangeAspect="1"/>
          </p:cNvPicPr>
          <p:nvPr>
            <p:ph idx="1"/>
          </p:nvPr>
        </p:nvPicPr>
        <p:blipFill>
          <a:blip r:embed="rId2"/>
          <a:stretch>
            <a:fillRect/>
          </a:stretch>
        </p:blipFill>
        <p:spPr>
          <a:xfrm>
            <a:off x="2574324" y="1825625"/>
            <a:ext cx="7043352" cy="4351338"/>
          </a:xfrm>
          <a:prstGeom prst="rect">
            <a:avLst/>
          </a:prstGeom>
        </p:spPr>
      </p:pic>
    </p:spTree>
    <p:extLst>
      <p:ext uri="{BB962C8B-B14F-4D97-AF65-F5344CB8AC3E}">
        <p14:creationId xmlns:p14="http://schemas.microsoft.com/office/powerpoint/2010/main" val="2221146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63F00-8367-E907-1338-8C241D08AEAC}"/>
              </a:ext>
            </a:extLst>
          </p:cNvPr>
          <p:cNvSpPr>
            <a:spLocks noGrp="1"/>
          </p:cNvSpPr>
          <p:nvPr>
            <p:ph type="title"/>
          </p:nvPr>
        </p:nvSpPr>
        <p:spPr/>
        <p:txBody>
          <a:bodyPr/>
          <a:lstStyle/>
          <a:p>
            <a:r>
              <a:rPr lang="en-US">
                <a:ea typeface="Calibri Light"/>
                <a:cs typeface="Calibri Light"/>
              </a:rPr>
              <a:t>Share constellation with another user</a:t>
            </a:r>
            <a:endParaRPr lang="en-US"/>
          </a:p>
        </p:txBody>
      </p:sp>
      <p:pic>
        <p:nvPicPr>
          <p:cNvPr id="4" name="Content Placeholder 3" descr="A screenshot of a graph&#10;&#10;AI-generated content may be incorrect.">
            <a:extLst>
              <a:ext uri="{FF2B5EF4-FFF2-40B4-BE49-F238E27FC236}">
                <a16:creationId xmlns:a16="http://schemas.microsoft.com/office/drawing/2014/main" id="{D10375AF-0A5F-6AC9-0D59-D32F5719B856}"/>
              </a:ext>
            </a:extLst>
          </p:cNvPr>
          <p:cNvPicPr>
            <a:picLocks noGrp="1" noChangeAspect="1"/>
          </p:cNvPicPr>
          <p:nvPr>
            <p:ph idx="1"/>
          </p:nvPr>
        </p:nvPicPr>
        <p:blipFill>
          <a:blip r:embed="rId2"/>
          <a:stretch>
            <a:fillRect/>
          </a:stretch>
        </p:blipFill>
        <p:spPr>
          <a:xfrm>
            <a:off x="2627286" y="1825625"/>
            <a:ext cx="6937427" cy="4351338"/>
          </a:xfrm>
          <a:prstGeom prst="rect">
            <a:avLst/>
          </a:prstGeom>
        </p:spPr>
      </p:pic>
    </p:spTree>
    <p:extLst>
      <p:ext uri="{BB962C8B-B14F-4D97-AF65-F5344CB8AC3E}">
        <p14:creationId xmlns:p14="http://schemas.microsoft.com/office/powerpoint/2010/main" val="1277685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A6E1E-40DC-2AB4-25EB-B8F6B9160DEE}"/>
              </a:ext>
            </a:extLst>
          </p:cNvPr>
          <p:cNvSpPr>
            <a:spLocks noGrp="1"/>
          </p:cNvSpPr>
          <p:nvPr>
            <p:ph type="title"/>
          </p:nvPr>
        </p:nvSpPr>
        <p:spPr/>
        <p:txBody>
          <a:bodyPr/>
          <a:lstStyle/>
          <a:p>
            <a:endParaRPr lang="en-US"/>
          </a:p>
        </p:txBody>
      </p:sp>
      <p:pic>
        <p:nvPicPr>
          <p:cNvPr id="4" name="Content Placeholder 3" descr="Generated image">
            <a:extLst>
              <a:ext uri="{FF2B5EF4-FFF2-40B4-BE49-F238E27FC236}">
                <a16:creationId xmlns:a16="http://schemas.microsoft.com/office/drawing/2014/main" id="{7FAD0E02-D6F8-A2AC-8283-0FBA05F98B40}"/>
              </a:ext>
            </a:extLst>
          </p:cNvPr>
          <p:cNvPicPr>
            <a:picLocks noGrp="1" noChangeAspect="1"/>
          </p:cNvPicPr>
          <p:nvPr>
            <p:ph idx="1"/>
          </p:nvPr>
        </p:nvPicPr>
        <p:blipFill>
          <a:blip r:embed="rId2"/>
          <a:stretch>
            <a:fillRect/>
          </a:stretch>
        </p:blipFill>
        <p:spPr>
          <a:xfrm>
            <a:off x="2702883" y="3832"/>
            <a:ext cx="6794992" cy="6847544"/>
          </a:xfrm>
          <a:prstGeom prst="rect">
            <a:avLst/>
          </a:prstGeom>
        </p:spPr>
      </p:pic>
    </p:spTree>
    <p:extLst>
      <p:ext uri="{BB962C8B-B14F-4D97-AF65-F5344CB8AC3E}">
        <p14:creationId xmlns:p14="http://schemas.microsoft.com/office/powerpoint/2010/main" val="1628775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6B1A6-5D33-83DD-70BF-D4DAF1FE448C}"/>
              </a:ext>
            </a:extLst>
          </p:cNvPr>
          <p:cNvSpPr>
            <a:spLocks noGrp="1"/>
          </p:cNvSpPr>
          <p:nvPr>
            <p:ph type="title"/>
          </p:nvPr>
        </p:nvSpPr>
        <p:spPr/>
        <p:txBody>
          <a:bodyPr/>
          <a:lstStyle/>
          <a:p>
            <a:r>
              <a:rPr lang="en-US">
                <a:ea typeface="Calibri Light"/>
                <a:cs typeface="Calibri Light"/>
              </a:rPr>
              <a:t>Test Case 1: Attempt To Check Password </a:t>
            </a:r>
            <a:endParaRPr lang="en-US"/>
          </a:p>
        </p:txBody>
      </p:sp>
      <p:pic>
        <p:nvPicPr>
          <p:cNvPr id="4" name="Content Placeholder 3">
            <a:extLst>
              <a:ext uri="{FF2B5EF4-FFF2-40B4-BE49-F238E27FC236}">
                <a16:creationId xmlns:a16="http://schemas.microsoft.com/office/drawing/2014/main" id="{02C02729-8CCD-31C7-CCFA-FC79F3D2EBCA}"/>
              </a:ext>
            </a:extLst>
          </p:cNvPr>
          <p:cNvPicPr>
            <a:picLocks noGrp="1" noChangeAspect="1"/>
          </p:cNvPicPr>
          <p:nvPr>
            <p:ph idx="1"/>
          </p:nvPr>
        </p:nvPicPr>
        <p:blipFill>
          <a:blip r:embed="rId2"/>
          <a:stretch>
            <a:fillRect/>
          </a:stretch>
        </p:blipFill>
        <p:spPr>
          <a:xfrm>
            <a:off x="1075267" y="1798707"/>
            <a:ext cx="10041466" cy="6369442"/>
          </a:xfrm>
          <a:prstGeom prst="rect">
            <a:avLst/>
          </a:prstGeom>
        </p:spPr>
      </p:pic>
    </p:spTree>
    <p:extLst>
      <p:ext uri="{BB962C8B-B14F-4D97-AF65-F5344CB8AC3E}">
        <p14:creationId xmlns:p14="http://schemas.microsoft.com/office/powerpoint/2010/main" val="2942032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BDD4C-DBC1-3387-7E93-BAC6602651C2}"/>
              </a:ext>
            </a:extLst>
          </p:cNvPr>
          <p:cNvSpPr>
            <a:spLocks noGrp="1"/>
          </p:cNvSpPr>
          <p:nvPr>
            <p:ph type="title"/>
          </p:nvPr>
        </p:nvSpPr>
        <p:spPr/>
        <p:txBody>
          <a:bodyPr/>
          <a:lstStyle/>
          <a:p>
            <a:pPr algn="ctr"/>
            <a:r>
              <a:rPr lang="en-US">
                <a:ea typeface="Calibri Light"/>
                <a:cs typeface="Calibri Light"/>
              </a:rPr>
              <a:t>Test Case 2: Creating a Constellation</a:t>
            </a:r>
          </a:p>
        </p:txBody>
      </p:sp>
      <p:pic>
        <p:nvPicPr>
          <p:cNvPr id="7" name="Content Placeholder 3" descr="A screenshot of a computer&#10;&#10;AI-generated content may be incorrect.">
            <a:extLst>
              <a:ext uri="{FF2B5EF4-FFF2-40B4-BE49-F238E27FC236}">
                <a16:creationId xmlns:a16="http://schemas.microsoft.com/office/drawing/2014/main" id="{A301B4BD-3EBC-8BD5-DD09-2A17C96FBCD8}"/>
              </a:ext>
            </a:extLst>
          </p:cNvPr>
          <p:cNvPicPr>
            <a:picLocks noGrp="1" noChangeAspect="1"/>
          </p:cNvPicPr>
          <p:nvPr>
            <p:ph idx="1"/>
          </p:nvPr>
        </p:nvPicPr>
        <p:blipFill>
          <a:blip r:embed="rId2"/>
          <a:stretch>
            <a:fillRect/>
          </a:stretch>
        </p:blipFill>
        <p:spPr>
          <a:xfrm>
            <a:off x="1565975" y="1692385"/>
            <a:ext cx="9060051" cy="7035799"/>
          </a:xfrm>
          <a:prstGeom prst="rect">
            <a:avLst/>
          </a:prstGeom>
        </p:spPr>
      </p:pic>
    </p:spTree>
    <p:extLst>
      <p:ext uri="{BB962C8B-B14F-4D97-AF65-F5344CB8AC3E}">
        <p14:creationId xmlns:p14="http://schemas.microsoft.com/office/powerpoint/2010/main" val="3692602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E3A9C-2D36-9530-B3FF-68C396865F9F}"/>
              </a:ext>
            </a:extLst>
          </p:cNvPr>
          <p:cNvSpPr>
            <a:spLocks noGrp="1"/>
          </p:cNvSpPr>
          <p:nvPr>
            <p:ph type="title"/>
          </p:nvPr>
        </p:nvSpPr>
        <p:spPr/>
        <p:txBody>
          <a:bodyPr/>
          <a:lstStyle/>
          <a:p>
            <a:r>
              <a:rPr lang="en-US">
                <a:ea typeface="Calibri Light"/>
                <a:cs typeface="Calibri Light"/>
              </a:rPr>
              <a:t>Test Case 3: Making a Star Link</a:t>
            </a:r>
            <a:endParaRPr lang="en-US"/>
          </a:p>
        </p:txBody>
      </p:sp>
      <p:pic>
        <p:nvPicPr>
          <p:cNvPr id="4" name="Content Placeholder 3">
            <a:extLst>
              <a:ext uri="{FF2B5EF4-FFF2-40B4-BE49-F238E27FC236}">
                <a16:creationId xmlns:a16="http://schemas.microsoft.com/office/drawing/2014/main" id="{E39DDE68-8A2E-9876-4ADB-F51DE1787FC6}"/>
              </a:ext>
            </a:extLst>
          </p:cNvPr>
          <p:cNvPicPr>
            <a:picLocks noGrp="1" noChangeAspect="1"/>
          </p:cNvPicPr>
          <p:nvPr>
            <p:ph idx="1"/>
          </p:nvPr>
        </p:nvPicPr>
        <p:blipFill>
          <a:blip r:embed="rId2"/>
          <a:stretch>
            <a:fillRect/>
          </a:stretch>
        </p:blipFill>
        <p:spPr>
          <a:xfrm>
            <a:off x="1164458" y="1908725"/>
            <a:ext cx="9863084" cy="7901353"/>
          </a:xfrm>
          <a:prstGeom prst="rect">
            <a:avLst/>
          </a:prstGeom>
        </p:spPr>
      </p:pic>
    </p:spTree>
    <p:extLst>
      <p:ext uri="{BB962C8B-B14F-4D97-AF65-F5344CB8AC3E}">
        <p14:creationId xmlns:p14="http://schemas.microsoft.com/office/powerpoint/2010/main" val="416813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C36C7-923A-02F5-EACF-6B79112BC768}"/>
              </a:ext>
            </a:extLst>
          </p:cNvPr>
          <p:cNvSpPr>
            <a:spLocks noGrp="1"/>
          </p:cNvSpPr>
          <p:nvPr>
            <p:ph type="title"/>
          </p:nvPr>
        </p:nvSpPr>
        <p:spPr>
          <a:xfrm>
            <a:off x="838200" y="392019"/>
            <a:ext cx="10515600" cy="1325563"/>
          </a:xfrm>
        </p:spPr>
        <p:txBody>
          <a:bodyPr/>
          <a:lstStyle/>
          <a:p>
            <a:pPr algn="ctr"/>
            <a:r>
              <a:rPr lang="en-US">
                <a:ea typeface="Calibri Light"/>
                <a:cs typeface="Calibri Light"/>
              </a:rPr>
              <a:t>Test Case 4 Sharing and Un-sharing a Constellation</a:t>
            </a:r>
            <a:endParaRPr lang="en-US"/>
          </a:p>
        </p:txBody>
      </p:sp>
      <p:pic>
        <p:nvPicPr>
          <p:cNvPr id="4" name="Content Placeholder 3" descr="A screenshot of a computer&#10;&#10;AI-generated content may be incorrect.">
            <a:extLst>
              <a:ext uri="{FF2B5EF4-FFF2-40B4-BE49-F238E27FC236}">
                <a16:creationId xmlns:a16="http://schemas.microsoft.com/office/drawing/2014/main" id="{C8C80B44-CEDF-BCD0-3717-BAB3EA0C18BB}"/>
              </a:ext>
            </a:extLst>
          </p:cNvPr>
          <p:cNvPicPr>
            <a:picLocks noGrp="1" noChangeAspect="1"/>
          </p:cNvPicPr>
          <p:nvPr>
            <p:ph idx="1"/>
          </p:nvPr>
        </p:nvPicPr>
        <p:blipFill>
          <a:blip r:embed="rId2"/>
          <a:stretch>
            <a:fillRect/>
          </a:stretch>
        </p:blipFill>
        <p:spPr>
          <a:xfrm>
            <a:off x="2124298" y="1899070"/>
            <a:ext cx="7943406" cy="5593976"/>
          </a:xfrm>
          <a:prstGeom prst="rect">
            <a:avLst/>
          </a:prstGeom>
        </p:spPr>
      </p:pic>
    </p:spTree>
    <p:extLst>
      <p:ext uri="{BB962C8B-B14F-4D97-AF65-F5344CB8AC3E}">
        <p14:creationId xmlns:p14="http://schemas.microsoft.com/office/powerpoint/2010/main" val="4091616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D745-6CEF-9605-B253-B973B43F0C11}"/>
              </a:ext>
            </a:extLst>
          </p:cNvPr>
          <p:cNvSpPr>
            <a:spLocks noGrp="1"/>
          </p:cNvSpPr>
          <p:nvPr>
            <p:ph type="title"/>
          </p:nvPr>
        </p:nvSpPr>
        <p:spPr/>
        <p:txBody>
          <a:bodyPr/>
          <a:lstStyle/>
          <a:p>
            <a:pPr algn="ctr"/>
            <a:r>
              <a:rPr lang="en-US">
                <a:ea typeface="Calibri Light"/>
                <a:cs typeface="Calibri Light"/>
              </a:rPr>
              <a:t>Test Case 5: Getting the Links in a Constellation  &amp; Deleting the Constellation</a:t>
            </a:r>
          </a:p>
        </p:txBody>
      </p:sp>
      <p:pic>
        <p:nvPicPr>
          <p:cNvPr id="4" name="Content Placeholder 3">
            <a:extLst>
              <a:ext uri="{FF2B5EF4-FFF2-40B4-BE49-F238E27FC236}">
                <a16:creationId xmlns:a16="http://schemas.microsoft.com/office/drawing/2014/main" id="{00D4F168-F3A7-6F11-44E8-25FE1B7571A2}"/>
              </a:ext>
            </a:extLst>
          </p:cNvPr>
          <p:cNvPicPr>
            <a:picLocks noGrp="1" noChangeAspect="1"/>
          </p:cNvPicPr>
          <p:nvPr>
            <p:ph idx="1"/>
          </p:nvPr>
        </p:nvPicPr>
        <p:blipFill>
          <a:blip r:embed="rId2"/>
          <a:stretch>
            <a:fillRect/>
          </a:stretch>
        </p:blipFill>
        <p:spPr>
          <a:xfrm>
            <a:off x="770965" y="1848539"/>
            <a:ext cx="10650070" cy="4888215"/>
          </a:xfrm>
          <a:prstGeom prst="rect">
            <a:avLst/>
          </a:prstGeom>
        </p:spPr>
      </p:pic>
    </p:spTree>
    <p:extLst>
      <p:ext uri="{BB962C8B-B14F-4D97-AF65-F5344CB8AC3E}">
        <p14:creationId xmlns:p14="http://schemas.microsoft.com/office/powerpoint/2010/main" val="1659158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Conclusion</a:t>
            </a:r>
          </a:p>
        </p:txBody>
      </p:sp>
      <p:sp>
        <p:nvSpPr>
          <p:cNvPr id="3" name="Content Placeholder 2"/>
          <p:cNvSpPr>
            <a:spLocks noGrp="1"/>
          </p:cNvSpPr>
          <p:nvPr>
            <p:ph idx="1"/>
          </p:nvPr>
        </p:nvSpPr>
        <p:spPr/>
        <p:txBody>
          <a:bodyPr vert="horz" lIns="91440" tIns="45720" rIns="91440" bIns="45720" rtlCol="0" anchor="t">
            <a:normAutofit/>
          </a:bodyPr>
          <a:lstStyle/>
          <a:p>
            <a:r>
              <a:rPr lang="en-US">
                <a:latin typeface="Calibri"/>
              </a:rPr>
              <a:t>Python UI is tricky, especially when implementing with a SQL backend</a:t>
            </a:r>
            <a:endParaRPr lang="en-US" sz="2800" baseline="0">
              <a:latin typeface="Calibri"/>
              <a:ea typeface="Calibri"/>
              <a:cs typeface="Calibri"/>
            </a:endParaRPr>
          </a:p>
          <a:p>
            <a:r>
              <a:rPr lang="en-US">
                <a:ea typeface="Calibri"/>
                <a:cs typeface="Calibri"/>
              </a:rPr>
              <a:t>Having a rough understanding of the structure and refining that structure into a fully usable set of stored procedures requires different levels of effort.</a:t>
            </a:r>
          </a:p>
          <a:p>
            <a:r>
              <a:rPr lang="en-US">
                <a:ea typeface="Calibri"/>
                <a:cs typeface="Calibri"/>
              </a:rPr>
              <a:t>It's a delicate balance deciding what to store locally and what/when to store in the database.</a:t>
            </a: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1516473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91440" tIns="45720" rIns="91440" bIns="45720" rtlCol="0" anchor="t">
            <a:normAutofit/>
          </a:bodyPr>
          <a:lstStyle/>
          <a:p>
            <a:pPr marL="0" indent="0">
              <a:buNone/>
            </a:pPr>
            <a:endParaRPr lang="en-US"/>
          </a:p>
          <a:p>
            <a:pPr lvl="1">
              <a:buFont typeface="Courier New" panose="020B0604020202020204" pitchFamily="34" charset="0"/>
              <a:buChar char="o"/>
            </a:pPr>
            <a:endParaRPr lang="en-US">
              <a:ea typeface="Calibri"/>
              <a:cs typeface="Calibri"/>
            </a:endParaRPr>
          </a:p>
        </p:txBody>
      </p:sp>
      <p:pic>
        <p:nvPicPr>
          <p:cNvPr id="4" name="Picture 3" descr="Generated image">
            <a:extLst>
              <a:ext uri="{FF2B5EF4-FFF2-40B4-BE49-F238E27FC236}">
                <a16:creationId xmlns:a16="http://schemas.microsoft.com/office/drawing/2014/main" id="{4BCFCED9-40A3-3E99-83A4-80467BFDCEFA}"/>
              </a:ext>
            </a:extLst>
          </p:cNvPr>
          <p:cNvPicPr>
            <a:picLocks noChangeAspect="1"/>
          </p:cNvPicPr>
          <p:nvPr/>
        </p:nvPicPr>
        <p:blipFill>
          <a:blip r:embed="rId2"/>
          <a:stretch>
            <a:fillRect/>
          </a:stretch>
        </p:blipFill>
        <p:spPr>
          <a:xfrm>
            <a:off x="2667001" y="-380"/>
            <a:ext cx="6858379" cy="6858380"/>
          </a:xfrm>
          <a:prstGeom prst="rect">
            <a:avLst/>
          </a:prstGeom>
        </p:spPr>
      </p:pic>
    </p:spTree>
    <p:extLst>
      <p:ext uri="{BB962C8B-B14F-4D97-AF65-F5344CB8AC3E}">
        <p14:creationId xmlns:p14="http://schemas.microsoft.com/office/powerpoint/2010/main" val="1663315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A9716-940E-4348-5866-B487B3D9EC7E}"/>
              </a:ext>
            </a:extLst>
          </p:cNvPr>
          <p:cNvSpPr>
            <a:spLocks noGrp="1"/>
          </p:cNvSpPr>
          <p:nvPr>
            <p:ph type="title"/>
          </p:nvPr>
        </p:nvSpPr>
        <p:spPr/>
        <p:txBody>
          <a:bodyPr/>
          <a:lstStyle/>
          <a:p>
            <a:pPr algn="ctr"/>
            <a:r>
              <a:rPr lang="en-US">
                <a:ea typeface="Calibri Light"/>
                <a:cs typeface="Calibri Light"/>
              </a:rPr>
              <a:t>Q+A?</a:t>
            </a:r>
          </a:p>
        </p:txBody>
      </p:sp>
      <p:sp>
        <p:nvSpPr>
          <p:cNvPr id="3" name="Content Placeholder 2">
            <a:extLst>
              <a:ext uri="{FF2B5EF4-FFF2-40B4-BE49-F238E27FC236}">
                <a16:creationId xmlns:a16="http://schemas.microsoft.com/office/drawing/2014/main" id="{695AF729-6721-9E09-5E88-8342DA65FA99}"/>
              </a:ext>
            </a:extLst>
          </p:cNvPr>
          <p:cNvSpPr>
            <a:spLocks noGrp="1"/>
          </p:cNvSpPr>
          <p:nvPr>
            <p:ph idx="1"/>
          </p:nvPr>
        </p:nvSpPr>
        <p:spPr/>
        <p:txBody>
          <a:bodyPr vert="horz" lIns="91440" tIns="45720" rIns="91440" bIns="45720" rtlCol="0" anchor="t">
            <a:normAutofit/>
          </a:bodyPr>
          <a:lstStyle/>
          <a:p>
            <a:r>
              <a:rPr lang="en-US">
                <a:ea typeface="+mn-lt"/>
                <a:cs typeface="+mn-lt"/>
                <a:hlinkClick r:id="rId2"/>
              </a:rPr>
              <a:t>Coldplay - A Sky Full Of Stars (Official Video)</a:t>
            </a:r>
            <a:endParaRPr lang="en-US"/>
          </a:p>
        </p:txBody>
      </p:sp>
    </p:spTree>
    <p:extLst>
      <p:ext uri="{BB962C8B-B14F-4D97-AF65-F5344CB8AC3E}">
        <p14:creationId xmlns:p14="http://schemas.microsoft.com/office/powerpoint/2010/main" val="3367046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5DF09-9380-9E6D-6F46-D233169FDE63}"/>
              </a:ext>
            </a:extLst>
          </p:cNvPr>
          <p:cNvSpPr>
            <a:spLocks noGrp="1"/>
          </p:cNvSpPr>
          <p:nvPr>
            <p:ph type="title"/>
          </p:nvPr>
        </p:nvSpPr>
        <p:spPr/>
        <p:txBody>
          <a:bodyPr/>
          <a:lstStyle/>
          <a:p>
            <a:pPr algn="ctr"/>
            <a:r>
              <a:rPr lang="en-US">
                <a:ea typeface="Calibri Light"/>
                <a:cs typeface="Calibri Light"/>
              </a:rPr>
              <a:t>Functionality</a:t>
            </a:r>
            <a:endParaRPr lang="en-US"/>
          </a:p>
        </p:txBody>
      </p:sp>
      <p:sp>
        <p:nvSpPr>
          <p:cNvPr id="3" name="Content Placeholder 2">
            <a:extLst>
              <a:ext uri="{FF2B5EF4-FFF2-40B4-BE49-F238E27FC236}">
                <a16:creationId xmlns:a16="http://schemas.microsoft.com/office/drawing/2014/main" id="{8EE309E7-2E5A-8BBA-8478-9940B15AC081}"/>
              </a:ext>
            </a:extLst>
          </p:cNvPr>
          <p:cNvSpPr>
            <a:spLocks noGrp="1"/>
          </p:cNvSpPr>
          <p:nvPr>
            <p:ph idx="1"/>
          </p:nvPr>
        </p:nvSpPr>
        <p:spPr/>
        <p:txBody>
          <a:bodyPr vert="horz" lIns="91440" tIns="45720" rIns="91440" bIns="45720" rtlCol="0" anchor="t">
            <a:normAutofit/>
          </a:bodyPr>
          <a:lstStyle/>
          <a:p>
            <a:r>
              <a:rPr lang="en-US">
                <a:ea typeface="+mn-lt"/>
                <a:cs typeface="+mn-lt"/>
              </a:rPr>
              <a:t>Create custom constellations by selecting and connecting stars.</a:t>
            </a:r>
            <a:endParaRPr lang="en-US">
              <a:ea typeface="Calibri"/>
              <a:cs typeface="Calibri"/>
            </a:endParaRPr>
          </a:p>
          <a:p>
            <a:r>
              <a:rPr lang="en-US">
                <a:ea typeface="+mn-lt"/>
                <a:cs typeface="+mn-lt"/>
              </a:rPr>
              <a:t>Save their designs for personal reference or editing.</a:t>
            </a:r>
            <a:endParaRPr lang="en-US"/>
          </a:p>
          <a:p>
            <a:r>
              <a:rPr lang="en-US">
                <a:ea typeface="+mn-lt"/>
                <a:cs typeface="+mn-lt"/>
              </a:rPr>
              <a:t>Share constellations with friends or a broader community.</a:t>
            </a:r>
            <a:endParaRPr lang="en-US"/>
          </a:p>
          <a:p>
            <a:r>
              <a:rPr lang="en-US">
                <a:ea typeface="+mn-lt"/>
                <a:cs typeface="+mn-lt"/>
              </a:rPr>
              <a:t>Explore existing constellations, both real and user-generated, with associated details.</a:t>
            </a:r>
            <a:endParaRPr lang="en-US"/>
          </a:p>
          <a:p>
            <a:endParaRPr lang="en-US">
              <a:ea typeface="Calibri"/>
              <a:cs typeface="Calibri"/>
            </a:endParaRPr>
          </a:p>
        </p:txBody>
      </p:sp>
    </p:spTree>
    <p:extLst>
      <p:ext uri="{BB962C8B-B14F-4D97-AF65-F5344CB8AC3E}">
        <p14:creationId xmlns:p14="http://schemas.microsoft.com/office/powerpoint/2010/main" val="675505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08599-40C5-1CA9-1381-E882EC3C0A29}"/>
              </a:ext>
            </a:extLst>
          </p:cNvPr>
          <p:cNvSpPr>
            <a:spLocks noGrp="1"/>
          </p:cNvSpPr>
          <p:nvPr>
            <p:ph type="title"/>
          </p:nvPr>
        </p:nvSpPr>
        <p:spPr/>
        <p:txBody>
          <a:bodyPr/>
          <a:lstStyle/>
          <a:p>
            <a:pPr algn="ctr"/>
            <a:r>
              <a:rPr lang="en-US" sz="2800">
                <a:latin typeface="Calibri"/>
                <a:ea typeface="Calibri"/>
                <a:cs typeface="Calibri"/>
              </a:rPr>
              <a:t>Application Domain and Type of Applications</a:t>
            </a:r>
            <a:endParaRPr lang="en-US">
              <a:ea typeface="Calibri Light"/>
              <a:cs typeface="Calibri Light"/>
            </a:endParaRPr>
          </a:p>
        </p:txBody>
      </p:sp>
      <p:sp>
        <p:nvSpPr>
          <p:cNvPr id="3" name="Content Placeholder 2">
            <a:extLst>
              <a:ext uri="{FF2B5EF4-FFF2-40B4-BE49-F238E27FC236}">
                <a16:creationId xmlns:a16="http://schemas.microsoft.com/office/drawing/2014/main" id="{AA75D688-D1F0-2A9A-E028-EB6EBD9E4382}"/>
              </a:ext>
            </a:extLst>
          </p:cNvPr>
          <p:cNvSpPr>
            <a:spLocks noGrp="1"/>
          </p:cNvSpPr>
          <p:nvPr>
            <p:ph idx="1"/>
          </p:nvPr>
        </p:nvSpPr>
        <p:spPr/>
        <p:txBody>
          <a:bodyPr vert="horz" lIns="91440" tIns="45720" rIns="91440" bIns="45720" rtlCol="0" anchor="t">
            <a:normAutofit/>
          </a:bodyPr>
          <a:lstStyle/>
          <a:p>
            <a:pPr marL="0" indent="0">
              <a:buNone/>
            </a:pPr>
            <a:endParaRPr lang="en-US" b="1">
              <a:ea typeface="Calibri"/>
              <a:cs typeface="Calibri"/>
            </a:endParaRPr>
          </a:p>
          <a:p>
            <a:r>
              <a:rPr lang="en-US">
                <a:ea typeface="+mn-lt"/>
                <a:cs typeface="+mn-lt"/>
              </a:rPr>
              <a:t>This application belongs to the astronomy-themed social and creative tools domain. It blends elements of learning science (understanding celestial patterns) with interactive, user-generated content.</a:t>
            </a:r>
            <a:endParaRPr lang="en-US"/>
          </a:p>
          <a:p>
            <a:endParaRPr lang="en-US">
              <a:ea typeface="Calibri"/>
              <a:cs typeface="Calibri"/>
            </a:endParaRPr>
          </a:p>
          <a:p>
            <a:r>
              <a:rPr lang="en-US">
                <a:ea typeface="Calibri"/>
                <a:cs typeface="Calibri"/>
              </a:rPr>
              <a:t>Because why wouldn't you want to learn your horoscope? </a:t>
            </a:r>
          </a:p>
          <a:p>
            <a:endParaRPr lang="en-US">
              <a:ea typeface="Calibri"/>
              <a:cs typeface="Calibri"/>
            </a:endParaRPr>
          </a:p>
        </p:txBody>
      </p:sp>
    </p:spTree>
    <p:extLst>
      <p:ext uri="{BB962C8B-B14F-4D97-AF65-F5344CB8AC3E}">
        <p14:creationId xmlns:p14="http://schemas.microsoft.com/office/powerpoint/2010/main" val="3283776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F7F48-D376-AE5E-88FA-ECCC2EADD971}"/>
              </a:ext>
            </a:extLst>
          </p:cNvPr>
          <p:cNvSpPr>
            <a:spLocks noGrp="1"/>
          </p:cNvSpPr>
          <p:nvPr>
            <p:ph type="title"/>
          </p:nvPr>
        </p:nvSpPr>
        <p:spPr/>
        <p:txBody>
          <a:bodyPr/>
          <a:lstStyle/>
          <a:p>
            <a:pPr algn="ctr"/>
            <a:r>
              <a:rPr lang="en-US">
                <a:ea typeface="Calibri Light"/>
                <a:cs typeface="Calibri Light"/>
              </a:rPr>
              <a:t>Importance of having a database here</a:t>
            </a:r>
          </a:p>
        </p:txBody>
      </p:sp>
      <p:sp>
        <p:nvSpPr>
          <p:cNvPr id="3" name="Content Placeholder 2">
            <a:extLst>
              <a:ext uri="{FF2B5EF4-FFF2-40B4-BE49-F238E27FC236}">
                <a16:creationId xmlns:a16="http://schemas.microsoft.com/office/drawing/2014/main" id="{A70EE924-23B5-E11E-9AAF-BC9A76D6BAA0}"/>
              </a:ext>
            </a:extLst>
          </p:cNvPr>
          <p:cNvSpPr>
            <a:spLocks noGrp="1"/>
          </p:cNvSpPr>
          <p:nvPr>
            <p:ph idx="1"/>
          </p:nvPr>
        </p:nvSpPr>
        <p:spPr/>
        <p:txBody>
          <a:bodyPr vert="horz" lIns="91440" tIns="45720" rIns="91440" bIns="45720" rtlCol="0" anchor="t">
            <a:normAutofit/>
          </a:bodyPr>
          <a:lstStyle/>
          <a:p>
            <a:r>
              <a:rPr lang="en-US">
                <a:ea typeface="+mn-lt"/>
                <a:cs typeface="+mn-lt"/>
              </a:rPr>
              <a:t>Store constellation designs, user profiles, and shared creations.</a:t>
            </a:r>
            <a:endParaRPr lang="en-US"/>
          </a:p>
          <a:p>
            <a:r>
              <a:rPr lang="en-US">
                <a:ea typeface="+mn-lt"/>
                <a:cs typeface="+mn-lt"/>
              </a:rPr>
              <a:t>Maintain a library of star and constellation data for accurate rendering.</a:t>
            </a:r>
            <a:endParaRPr lang="en-US"/>
          </a:p>
          <a:p>
            <a:r>
              <a:rPr lang="en-US">
                <a:ea typeface="+mn-lt"/>
                <a:cs typeface="+mn-lt"/>
              </a:rPr>
              <a:t>Track user interactions and shared creations.</a:t>
            </a:r>
            <a:endParaRPr lang="en-US"/>
          </a:p>
          <a:p>
            <a:r>
              <a:rPr lang="en-US">
                <a:ea typeface="+mn-lt"/>
                <a:cs typeface="+mn-lt"/>
              </a:rPr>
              <a:t>Ensure scalability as more constellations and users are added over time.</a:t>
            </a:r>
            <a:endParaRPr lang="en-US"/>
          </a:p>
          <a:p>
            <a:endParaRPr lang="en-US">
              <a:ea typeface="Calibri"/>
              <a:cs typeface="Calibri"/>
            </a:endParaRPr>
          </a:p>
        </p:txBody>
      </p:sp>
    </p:spTree>
    <p:extLst>
      <p:ext uri="{BB962C8B-B14F-4D97-AF65-F5344CB8AC3E}">
        <p14:creationId xmlns:p14="http://schemas.microsoft.com/office/powerpoint/2010/main" val="448717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AC693-A452-A11B-6F65-3432B0AFEACB}"/>
              </a:ext>
            </a:extLst>
          </p:cNvPr>
          <p:cNvSpPr>
            <a:spLocks noGrp="1"/>
          </p:cNvSpPr>
          <p:nvPr>
            <p:ph type="title"/>
          </p:nvPr>
        </p:nvSpPr>
        <p:spPr/>
        <p:txBody>
          <a:bodyPr/>
          <a:lstStyle/>
          <a:p>
            <a:endParaRPr lang="en-US"/>
          </a:p>
        </p:txBody>
      </p:sp>
      <p:pic>
        <p:nvPicPr>
          <p:cNvPr id="4" name="Content Placeholder 3" descr="Generated image">
            <a:extLst>
              <a:ext uri="{FF2B5EF4-FFF2-40B4-BE49-F238E27FC236}">
                <a16:creationId xmlns:a16="http://schemas.microsoft.com/office/drawing/2014/main" id="{2B945A26-65D6-8DC8-525C-234D69052AAA}"/>
              </a:ext>
            </a:extLst>
          </p:cNvPr>
          <p:cNvPicPr>
            <a:picLocks noGrp="1" noChangeAspect="1"/>
          </p:cNvPicPr>
          <p:nvPr>
            <p:ph idx="1"/>
          </p:nvPr>
        </p:nvPicPr>
        <p:blipFill>
          <a:blip r:embed="rId2"/>
          <a:stretch>
            <a:fillRect/>
          </a:stretch>
        </p:blipFill>
        <p:spPr>
          <a:xfrm>
            <a:off x="2650332" y="-4831"/>
            <a:ext cx="6891336" cy="6869250"/>
          </a:xfrm>
          <a:prstGeom prst="rect">
            <a:avLst/>
          </a:prstGeom>
        </p:spPr>
      </p:pic>
    </p:spTree>
    <p:extLst>
      <p:ext uri="{BB962C8B-B14F-4D97-AF65-F5344CB8AC3E}">
        <p14:creationId xmlns:p14="http://schemas.microsoft.com/office/powerpoint/2010/main" val="2342339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BEC8D-62A2-486C-BAFB-5C2E942D3003}"/>
              </a:ext>
            </a:extLst>
          </p:cNvPr>
          <p:cNvSpPr>
            <a:spLocks noGrp="1"/>
          </p:cNvSpPr>
          <p:nvPr>
            <p:ph type="title"/>
          </p:nvPr>
        </p:nvSpPr>
        <p:spPr/>
        <p:txBody>
          <a:bodyPr/>
          <a:lstStyle/>
          <a:p>
            <a:r>
              <a:rPr lang="en-US">
                <a:ea typeface="Calibri Light"/>
                <a:cs typeface="Calibri Light"/>
              </a:rPr>
              <a:t>Architecture</a:t>
            </a:r>
            <a:endParaRPr lang="en-US" err="1"/>
          </a:p>
        </p:txBody>
      </p:sp>
      <p:sp>
        <p:nvSpPr>
          <p:cNvPr id="3" name="Content Placeholder 2">
            <a:extLst>
              <a:ext uri="{FF2B5EF4-FFF2-40B4-BE49-F238E27FC236}">
                <a16:creationId xmlns:a16="http://schemas.microsoft.com/office/drawing/2014/main" id="{096F44AB-3DED-4FE4-EA2F-EF0222E8FAAC}"/>
              </a:ext>
            </a:extLst>
          </p:cNvPr>
          <p:cNvSpPr>
            <a:spLocks noGrp="1"/>
          </p:cNvSpPr>
          <p:nvPr>
            <p:ph idx="1"/>
          </p:nvPr>
        </p:nvSpPr>
        <p:spPr/>
        <p:txBody>
          <a:bodyPr vert="horz" lIns="91440" tIns="45720" rIns="91440" bIns="45720" rtlCol="0" anchor="t">
            <a:normAutofit/>
          </a:bodyPr>
          <a:lstStyle/>
          <a:p>
            <a:r>
              <a:rPr lang="en-US">
                <a:ea typeface="Calibri"/>
                <a:cs typeface="Calibri"/>
              </a:rPr>
              <a:t>Using MySQL for the database backend</a:t>
            </a:r>
          </a:p>
          <a:p>
            <a:r>
              <a:rPr lang="en-US">
                <a:ea typeface="Calibri"/>
                <a:cs typeface="Calibri"/>
              </a:rPr>
              <a:t>Using Python for the frontend</a:t>
            </a:r>
          </a:p>
          <a:p>
            <a:r>
              <a:rPr lang="en-US">
                <a:ea typeface="Calibri"/>
                <a:cs typeface="Calibri"/>
              </a:rPr>
              <a:t>Using Pandas to add the data from the MySQL tables</a:t>
            </a:r>
          </a:p>
          <a:p>
            <a:r>
              <a:rPr lang="en-US">
                <a:ea typeface="Calibri"/>
                <a:cs typeface="Calibri"/>
              </a:rPr>
              <a:t>Exclusively using stored procedures for communication</a:t>
            </a:r>
          </a:p>
        </p:txBody>
      </p:sp>
    </p:spTree>
    <p:extLst>
      <p:ext uri="{BB962C8B-B14F-4D97-AF65-F5344CB8AC3E}">
        <p14:creationId xmlns:p14="http://schemas.microsoft.com/office/powerpoint/2010/main" val="363501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5ACE5-F713-7ABD-4A99-CCBF0BB1A553}"/>
              </a:ext>
            </a:extLst>
          </p:cNvPr>
          <p:cNvSpPr>
            <a:spLocks noGrp="1"/>
          </p:cNvSpPr>
          <p:nvPr>
            <p:ph type="title"/>
          </p:nvPr>
        </p:nvSpPr>
        <p:spPr/>
        <p:txBody>
          <a:bodyPr/>
          <a:lstStyle/>
          <a:p>
            <a:pPr algn="ctr"/>
            <a:r>
              <a:rPr lang="en-US">
                <a:ea typeface="Calibri Light"/>
                <a:cs typeface="Calibri Light"/>
              </a:rPr>
              <a:t>Dataset</a:t>
            </a:r>
          </a:p>
        </p:txBody>
      </p:sp>
      <p:sp>
        <p:nvSpPr>
          <p:cNvPr id="3" name="Content Placeholder 2">
            <a:extLst>
              <a:ext uri="{FF2B5EF4-FFF2-40B4-BE49-F238E27FC236}">
                <a16:creationId xmlns:a16="http://schemas.microsoft.com/office/drawing/2014/main" id="{3D396E5F-1B1F-0340-31EF-477A66A769E6}"/>
              </a:ext>
            </a:extLst>
          </p:cNvPr>
          <p:cNvSpPr>
            <a:spLocks noGrp="1"/>
          </p:cNvSpPr>
          <p:nvPr>
            <p:ph idx="1"/>
          </p:nvPr>
        </p:nvSpPr>
        <p:spPr/>
        <p:txBody>
          <a:bodyPr vert="horz" lIns="91440" tIns="45720" rIns="91440" bIns="45720" rtlCol="0" anchor="t">
            <a:normAutofit/>
          </a:bodyPr>
          <a:lstStyle/>
          <a:p>
            <a:r>
              <a:rPr lang="en-US">
                <a:ea typeface="+mn-lt"/>
                <a:cs typeface="+mn-lt"/>
              </a:rPr>
              <a:t>Sloan Digital Sky Survey DR17 dataset available at: </a:t>
            </a:r>
            <a:r>
              <a:rPr lang="en-US">
                <a:ea typeface="+mn-lt"/>
                <a:cs typeface="+mn-lt"/>
                <a:hlinkClick r:id="rId2"/>
              </a:rPr>
              <a:t>https://www.kaggle.com/datasets/fedesoriano/stellar-classification-dataset-sdss17/data</a:t>
            </a:r>
            <a:endParaRPr lang="en-US">
              <a:ea typeface="+mn-lt"/>
              <a:cs typeface="+mn-lt"/>
            </a:endParaRPr>
          </a:p>
          <a:p>
            <a:endParaRPr lang="en-US">
              <a:ea typeface="+mn-lt"/>
              <a:cs typeface="+mn-lt"/>
            </a:endParaRPr>
          </a:p>
          <a:p>
            <a:r>
              <a:rPr lang="en-US">
                <a:ea typeface="+mn-lt"/>
                <a:cs typeface="+mn-lt"/>
              </a:rPr>
              <a:t>This dataset catalogues over 100,000 observations of stellar objects. We chose it because it is the most comprehensive freely available source of stellar data. Since it is so widely known the object IDs other sources of data are available referencing the same object IDs giving us some flexibility to expand if needed.</a:t>
            </a:r>
            <a:endParaRPr lang="en-US">
              <a:ea typeface="Calibri"/>
              <a:cs typeface="Calibri"/>
            </a:endParaRPr>
          </a:p>
        </p:txBody>
      </p:sp>
    </p:spTree>
    <p:extLst>
      <p:ext uri="{BB962C8B-B14F-4D97-AF65-F5344CB8AC3E}">
        <p14:creationId xmlns:p14="http://schemas.microsoft.com/office/powerpoint/2010/main" val="28241805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30</Slides>
  <Notes>0</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Agenda</vt:lpstr>
      <vt:lpstr>PowerPoint Presentation</vt:lpstr>
      <vt:lpstr>Functionality</vt:lpstr>
      <vt:lpstr>Application Domain and Type of Applications</vt:lpstr>
      <vt:lpstr>Importance of having a database here</vt:lpstr>
      <vt:lpstr>PowerPoint Presentation</vt:lpstr>
      <vt:lpstr>Architecture</vt:lpstr>
      <vt:lpstr>Dataset</vt:lpstr>
      <vt:lpstr>ER Model</vt:lpstr>
      <vt:lpstr>Relational Model</vt:lpstr>
      <vt:lpstr>Star</vt:lpstr>
      <vt:lpstr>User</vt:lpstr>
      <vt:lpstr>Constellation</vt:lpstr>
      <vt:lpstr>Star_link</vt:lpstr>
      <vt:lpstr>Shared</vt:lpstr>
      <vt:lpstr>PowerPoint Presentation</vt:lpstr>
      <vt:lpstr>Selecting stars</vt:lpstr>
      <vt:lpstr>Controlling the UI</vt:lpstr>
      <vt:lpstr>Signing up for an account</vt:lpstr>
      <vt:lpstr>Logging in</vt:lpstr>
      <vt:lpstr>Share constellation with another user</vt:lpstr>
      <vt:lpstr>PowerPoint Presentation</vt:lpstr>
      <vt:lpstr>Test Case 1: Attempt To Check Password </vt:lpstr>
      <vt:lpstr>Test Case 2: Creating a Constellation</vt:lpstr>
      <vt:lpstr>Test Case 3: Making a Star Link</vt:lpstr>
      <vt:lpstr>Test Case 4 Sharing and Un-sharing a Constellation</vt:lpstr>
      <vt:lpstr>Test Case 5: Getting the Links in a Constellation  &amp; Deleting the Constellation</vt:lpstr>
      <vt:lpstr>Conclusion</vt:lpstr>
      <vt:lpstr>Q+A?</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Hien Nguyen</dc:creator>
  <cp:revision>2</cp:revision>
  <dcterms:created xsi:type="dcterms:W3CDTF">2014-12-02T12:30:03Z</dcterms:created>
  <dcterms:modified xsi:type="dcterms:W3CDTF">2025-08-21T03:38:54Z</dcterms:modified>
</cp:coreProperties>
</file>